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  <Override PartName="/ppt/charts/colors3.xml" ContentType="application/vnd.ms-office.chartcolorstyle+xml"/>
  <Override PartName="/ppt/charts/style3.xml" ContentType="application/vnd.ms-office.chartstyle+xml"/>
  <Override PartName="/ppt/charts/colors4.xml" ContentType="application/vnd.ms-office.chartcolorstyle+xml"/>
  <Override PartName="/ppt/charts/style4.xml" ContentType="application/vnd.ms-office.chartstyle+xml"/>
  <Override PartName="/ppt/charts/colors5.xml" ContentType="application/vnd.ms-office.chartcolorstyle+xml"/>
  <Override PartName="/ppt/charts/style5.xml" ContentType="application/vnd.ms-office.chartstyle+xml"/>
  <Override PartName="/ppt/charts/colors6.xml" ContentType="application/vnd.ms-office.chartcolorstyle+xml"/>
  <Override PartName="/ppt/charts/style6.xml" ContentType="application/vnd.ms-office.chartstyle+xml"/>
  <Override PartName="/ppt/charts/colors7.xml" ContentType="application/vnd.ms-office.chartcolorstyle+xml"/>
  <Override PartName="/ppt/charts/style7.xml" ContentType="application/vnd.ms-office.chartstyle+xml"/>
  <Override PartName="/ppt/charts/colors8.xml" ContentType="application/vnd.ms-office.chartcolorstyle+xml"/>
  <Override PartName="/ppt/charts/style8.xml" ContentType="application/vnd.ms-office.chartstyle+xml"/>
  <Override PartName="/ppt/charts/colors9.xml" ContentType="application/vnd.ms-office.chartcolorstyle+xml"/>
  <Override PartName="/ppt/charts/style9.xml" ContentType="application/vnd.ms-office.chartstyle+xml"/>
  <Override PartName="/ppt/charts/colors10.xml" ContentType="application/vnd.ms-office.chartcolorstyle+xml"/>
  <Override PartName="/ppt/charts/style10.xml" ContentType="application/vnd.ms-office.chartstyle+xml"/>
  <Override PartName="/ppt/charts/colors11.xml" ContentType="application/vnd.ms-office.chartcolorstyle+xml"/>
  <Override PartName="/ppt/charts/style11.xml" ContentType="application/vnd.ms-office.chartstyle+xml"/>
  <Override PartName="/ppt/charts/colors12.xml" ContentType="application/vnd.ms-office.chartcolorstyle+xml"/>
  <Override PartName="/ppt/charts/style12.xml" ContentType="application/vnd.ms-office.chartstyle+xml"/>
  <Override PartName="/ppt/charts/colors13.xml" ContentType="application/vnd.ms-office.chartcolorstyle+xml"/>
  <Override PartName="/ppt/charts/style13.xml" ContentType="application/vnd.ms-office.chartstyle+xml"/>
  <Override PartName="/ppt/charts/colors14.xml" ContentType="application/vnd.ms-office.chartcolorstyle+xml"/>
  <Override PartName="/ppt/charts/style14.xml" ContentType="application/vnd.ms-office.chartstyle+xml"/>
  <Override PartName="/ppt/charts/colors15.xml" ContentType="application/vnd.ms-office.chartcolorstyle+xml"/>
  <Override PartName="/ppt/charts/style15.xml" ContentType="application/vnd.ms-office.chartstyle+xml"/>
  <Override PartName="/ppt/charts/colors16.xml" ContentType="application/vnd.ms-office.chartcolorstyle+xml"/>
  <Override PartName="/ppt/charts/style16.xml" ContentType="application/vnd.ms-office.chartstyle+xml"/>
  <Override PartName="/ppt/charts/colors17.xml" ContentType="application/vnd.ms-office.chartcolorstyle+xml"/>
  <Override PartName="/ppt/charts/style17.xml" ContentType="application/vnd.ms-office.chartstyle+xml"/>
  <Override PartName="/ppt/charts/colors18.xml" ContentType="application/vnd.ms-office.chartcolorstyle+xml"/>
  <Override PartName="/ppt/charts/style18.xml" ContentType="application/vnd.ms-office.chartstyle+xml"/>
  <Override PartName="/ppt/charts/colors19.xml" ContentType="application/vnd.ms-office.chartcolorstyle+xml"/>
  <Override PartName="/ppt/charts/style19.xml" ContentType="application/vnd.ms-office.chartstyle+xml"/>
  <Override PartName="/ppt/charts/colors20.xml" ContentType="application/vnd.ms-office.chartcolorstyle+xml"/>
  <Override PartName="/ppt/charts/style20.xml" ContentType="application/vnd.ms-office.chartstyle+xml"/>
  <Override PartName="/ppt/charts/colors21.xml" ContentType="application/vnd.ms-office.chartcolorstyle+xml"/>
  <Override PartName="/ppt/charts/style21.xml" ContentType="application/vnd.ms-office.chartstyle+xml"/>
  <Override PartName="/ppt/charts/colors22.xml" ContentType="application/vnd.ms-office.chartcolorstyle+xml"/>
  <Override PartName="/ppt/charts/style22.xml" ContentType="application/vnd.ms-office.chartstyle+xml"/>
  <Override PartName="/ppt/charts/colors23.xml" ContentType="application/vnd.ms-office.chartcolorstyle+xml"/>
  <Override PartName="/ppt/charts/style23.xml" ContentType="application/vnd.ms-office.chartstyle+xml"/>
  <Override PartName="/ppt/charts/colors24.xml" ContentType="application/vnd.ms-office.chartcolorstyle+xml"/>
  <Override PartName="/ppt/charts/style24.xml" ContentType="application/vnd.ms-office.chartstyle+xml"/>
  <Override PartName="/ppt/charts/colors25.xml" ContentType="application/vnd.ms-office.chartcolorstyle+xml"/>
  <Override PartName="/ppt/charts/style25.xml" ContentType="application/vnd.ms-office.chartstyle+xml"/>
  <Override PartName="/ppt/charts/colors26.xml" ContentType="application/vnd.ms-office.chartcolorstyle+xml"/>
  <Override PartName="/ppt/charts/style26.xml" ContentType="application/vnd.ms-office.chartstyle+xml"/>
  <Override PartName="/ppt/charts/colors27.xml" ContentType="application/vnd.ms-office.chartcolorstyle+xml"/>
  <Override PartName="/ppt/charts/style27.xml" ContentType="application/vnd.ms-office.chartstyle+xml"/>
  <Override PartName="/ppt/charts/colors28.xml" ContentType="application/vnd.ms-office.chartcolorstyle+xml"/>
  <Override PartName="/ppt/charts/style28.xml" ContentType="application/vnd.ms-office.chartstyle+xml"/>
  <Override PartName="/ppt/charts/colors29.xml" ContentType="application/vnd.ms-office.chartcolorstyle+xml"/>
  <Override PartName="/ppt/charts/style29.xml" ContentType="application/vnd.ms-office.chartstyle+xml"/>
  <Override PartName="/ppt/charts/colors30.xml" ContentType="application/vnd.ms-office.chartcolorstyle+xml"/>
  <Override PartName="/ppt/charts/style30.xml" ContentType="application/vnd.ms-office.chartstyle+xml"/>
  <Override PartName="/ppt/charts/colors31.xml" ContentType="application/vnd.ms-office.chartcolorstyle+xml"/>
  <Override PartName="/ppt/charts/style31.xml" ContentType="application/vnd.ms-office.chartstyle+xml"/>
  <Override PartName="/ppt/charts/colors32.xml" ContentType="application/vnd.ms-office.chartcolorstyle+xml"/>
  <Override PartName="/ppt/charts/style32.xml" ContentType="application/vnd.ms-office.chartstyle+xml"/>
  <Override PartName="/ppt/charts/colors33.xml" ContentType="application/vnd.ms-office.chartcolorstyle+xml"/>
  <Override PartName="/ppt/charts/style33.xml" ContentType="application/vnd.ms-office.chartstyle+xml"/>
  <Override PartName="/ppt/charts/colors34.xml" ContentType="application/vnd.ms-office.chartcolorstyle+xml"/>
  <Override PartName="/ppt/charts/style34.xml" ContentType="application/vnd.ms-office.chartstyle+xml"/>
  <Override PartName="/ppt/charts/colors35.xml" ContentType="application/vnd.ms-office.chartcolorstyle+xml"/>
  <Override PartName="/ppt/charts/style35.xml" ContentType="application/vnd.ms-office.chartstyle+xml"/>
  <Override PartName="/ppt/charts/colors36.xml" ContentType="application/vnd.ms-office.chartcolorstyle+xml"/>
  <Override PartName="/ppt/charts/style36.xml" ContentType="application/vnd.ms-office.chartstyle+xml"/>
  <Override PartName="/ppt/charts/colors37.xml" ContentType="application/vnd.ms-office.chartcolorstyle+xml"/>
  <Override PartName="/ppt/charts/style37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86" r:id="rId1"/>
  </p:sldMasterIdLst>
  <p:sldIdLst>
    <p:sldId id="279" r:id="rId2"/>
    <p:sldId id="277" r:id="rId3"/>
    <p:sldId id="281" r:id="rId4"/>
    <p:sldId id="278" r:id="rId5"/>
    <p:sldId id="282" r:id="rId6"/>
    <p:sldId id="280" r:id="rId7"/>
    <p:sldId id="257" r:id="rId8"/>
    <p:sldId id="274" r:id="rId9"/>
    <p:sldId id="275" r:id="rId10"/>
    <p:sldId id="283" r:id="rId11"/>
    <p:sldId id="270" r:id="rId12"/>
    <p:sldId id="258" r:id="rId13"/>
    <p:sldId id="259" r:id="rId14"/>
    <p:sldId id="271" r:id="rId15"/>
    <p:sldId id="272" r:id="rId16"/>
    <p:sldId id="284" r:id="rId17"/>
    <p:sldId id="260" r:id="rId18"/>
    <p:sldId id="261" r:id="rId19"/>
    <p:sldId id="262" r:id="rId20"/>
    <p:sldId id="263" r:id="rId21"/>
    <p:sldId id="264" r:id="rId22"/>
    <p:sldId id="265" r:id="rId23"/>
    <p:sldId id="266" r:id="rId24"/>
    <p:sldId id="273" r:id="rId25"/>
    <p:sldId id="267" r:id="rId26"/>
    <p:sldId id="269" r:id="rId27"/>
    <p:sldId id="276" r:id="rId2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7" d="100"/>
          <a:sy n="107" d="100"/>
        </p:scale>
        <p:origin x="-102" y="-21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oleObject" Target="file:///D:\TO\Feed_back%20anyagok\2015_16_SUM\Blokkgyakorlati%20k&#233;rd&#337;&#237;v%201%20%202%20-%202015_16_1_2_SUM_v3.xlsx" TargetMode="External"/></Relationships>
</file>

<file path=ppt/charts/_rels/chart10.xml.rels><?xml version="1.0" encoding="UTF-8" standalone="yes"?>
<Relationships xmlns="http://schemas.openxmlformats.org/package/2006/relationships"><Relationship Id="rId3" Type="http://schemas.microsoft.com/office/2011/relationships/chartStyle" Target="style10.xml"/><Relationship Id="rId2" Type="http://schemas.microsoft.com/office/2011/relationships/chartColorStyle" Target="colors10.xml"/><Relationship Id="rId1" Type="http://schemas.openxmlformats.org/officeDocument/2006/relationships/oleObject" Target="file:///D:\TO\Feed_back%20anyagok\2015_16_SUM\Blokkgyakorlati%20k&#233;rd&#337;&#237;v%201%20%202%20-%202015_16_1_2_SUM_v3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microsoft.com/office/2011/relationships/chartStyle" Target="style11.xml"/><Relationship Id="rId2" Type="http://schemas.microsoft.com/office/2011/relationships/chartColorStyle" Target="colors11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12.xml.rels><?xml version="1.0" encoding="UTF-8" standalone="yes"?>
<Relationships xmlns="http://schemas.openxmlformats.org/package/2006/relationships"><Relationship Id="rId3" Type="http://schemas.microsoft.com/office/2011/relationships/chartStyle" Target="style12.xml"/><Relationship Id="rId2" Type="http://schemas.microsoft.com/office/2011/relationships/chartColorStyle" Target="colors12.xml"/><Relationship Id="rId1" Type="http://schemas.openxmlformats.org/officeDocument/2006/relationships/oleObject" Target="file:///D:\TO\Feed_back%20anyagok\2015_16_SUM\Blokkgyakorlati%20k&#233;rd&#337;&#237;v%201%20%202%20-%202015_16_1_2_SUM_v3.xlsx" TargetMode="External"/></Relationships>
</file>

<file path=ppt/charts/_rels/chart13.xml.rels><?xml version="1.0" encoding="UTF-8" standalone="yes"?>
<Relationships xmlns="http://schemas.openxmlformats.org/package/2006/relationships"><Relationship Id="rId3" Type="http://schemas.microsoft.com/office/2011/relationships/chartStyle" Target="style13.xml"/><Relationship Id="rId2" Type="http://schemas.microsoft.com/office/2011/relationships/chartColorStyle" Target="colors13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14.xml.rels><?xml version="1.0" encoding="UTF-8" standalone="yes"?>
<Relationships xmlns="http://schemas.openxmlformats.org/package/2006/relationships"><Relationship Id="rId3" Type="http://schemas.microsoft.com/office/2011/relationships/chartStyle" Target="style14.xml"/><Relationship Id="rId2" Type="http://schemas.microsoft.com/office/2011/relationships/chartColorStyle" Target="colors14.xml"/><Relationship Id="rId1" Type="http://schemas.openxmlformats.org/officeDocument/2006/relationships/oleObject" Target="file:///D:\TO\Feed_back%20anyagok\2015_16_SUM\Blokkgyakorlati%20k&#233;rd&#337;&#237;v%201%20%202%20-%202015_16_1_2_SUM_v3.xlsx" TargetMode="External"/></Relationships>
</file>

<file path=ppt/charts/_rels/chart15.xml.rels><?xml version="1.0" encoding="UTF-8" standalone="yes"?>
<Relationships xmlns="http://schemas.openxmlformats.org/package/2006/relationships"><Relationship Id="rId3" Type="http://schemas.microsoft.com/office/2011/relationships/chartStyle" Target="style15.xml"/><Relationship Id="rId2" Type="http://schemas.microsoft.com/office/2011/relationships/chartColorStyle" Target="colors15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16.xml.rels><?xml version="1.0" encoding="UTF-8" standalone="yes"?>
<Relationships xmlns="http://schemas.openxmlformats.org/package/2006/relationships"><Relationship Id="rId3" Type="http://schemas.microsoft.com/office/2011/relationships/chartStyle" Target="style16.xml"/><Relationship Id="rId2" Type="http://schemas.microsoft.com/office/2011/relationships/chartColorStyle" Target="colors16.xml"/><Relationship Id="rId1" Type="http://schemas.openxmlformats.org/officeDocument/2006/relationships/oleObject" Target="file:///D:\TO\Feed_back%20anyagok\2015_16_SUM\Blokkgyakorlati%20k&#233;rd&#337;&#237;v%201%20%202%20-%202015_16_1_2_SUM_v3.xlsx" TargetMode="External"/></Relationships>
</file>

<file path=ppt/charts/_rels/chart17.xml.rels><?xml version="1.0" encoding="UTF-8" standalone="yes"?>
<Relationships xmlns="http://schemas.openxmlformats.org/package/2006/relationships"><Relationship Id="rId3" Type="http://schemas.microsoft.com/office/2011/relationships/chartStyle" Target="style17.xml"/><Relationship Id="rId2" Type="http://schemas.microsoft.com/office/2011/relationships/chartColorStyle" Target="colors17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18.xml.rels><?xml version="1.0" encoding="UTF-8" standalone="yes"?>
<Relationships xmlns="http://schemas.openxmlformats.org/package/2006/relationships"><Relationship Id="rId3" Type="http://schemas.microsoft.com/office/2011/relationships/chartStyle" Target="style18.xml"/><Relationship Id="rId2" Type="http://schemas.microsoft.com/office/2011/relationships/chartColorStyle" Target="colors18.xml"/><Relationship Id="rId1" Type="http://schemas.openxmlformats.org/officeDocument/2006/relationships/oleObject" Target="file:///D:\TO\Feed_back%20anyagok\2015_16_SUM\Blokkgyakorlati%20k&#233;rd&#337;&#237;v%201%20%202%20-%202015_16_1_2_SUM_v3.xlsx" TargetMode="External"/></Relationships>
</file>

<file path=ppt/charts/_rels/chart19.xml.rels><?xml version="1.0" encoding="UTF-8" standalone="yes"?>
<Relationships xmlns="http://schemas.openxmlformats.org/package/2006/relationships"><Relationship Id="rId3" Type="http://schemas.microsoft.com/office/2011/relationships/chartStyle" Target="style19.xml"/><Relationship Id="rId2" Type="http://schemas.microsoft.com/office/2011/relationships/chartColorStyle" Target="colors19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20.xml.rels><?xml version="1.0" encoding="UTF-8" standalone="yes"?>
<Relationships xmlns="http://schemas.openxmlformats.org/package/2006/relationships"><Relationship Id="rId3" Type="http://schemas.microsoft.com/office/2011/relationships/chartStyle" Target="style20.xml"/><Relationship Id="rId2" Type="http://schemas.microsoft.com/office/2011/relationships/chartColorStyle" Target="colors20.xml"/><Relationship Id="rId1" Type="http://schemas.openxmlformats.org/officeDocument/2006/relationships/oleObject" Target="file:///D:\TO\Feed_back%20anyagok\2015_16_SUM\Blokkgyakorlati%20k&#233;rd&#337;&#237;v%201%20%202%20-%202015_16_1_2_SUM_v3.xlsx" TargetMode="External"/></Relationships>
</file>

<file path=ppt/charts/_rels/chart21.xml.rels><?xml version="1.0" encoding="UTF-8" standalone="yes"?>
<Relationships xmlns="http://schemas.openxmlformats.org/package/2006/relationships"><Relationship Id="rId3" Type="http://schemas.microsoft.com/office/2011/relationships/chartStyle" Target="style21.xml"/><Relationship Id="rId2" Type="http://schemas.microsoft.com/office/2011/relationships/chartColorStyle" Target="colors21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22.xml.rels><?xml version="1.0" encoding="UTF-8" standalone="yes"?>
<Relationships xmlns="http://schemas.openxmlformats.org/package/2006/relationships"><Relationship Id="rId3" Type="http://schemas.microsoft.com/office/2011/relationships/chartStyle" Target="style22.xml"/><Relationship Id="rId2" Type="http://schemas.microsoft.com/office/2011/relationships/chartColorStyle" Target="colors22.xml"/><Relationship Id="rId1" Type="http://schemas.openxmlformats.org/officeDocument/2006/relationships/oleObject" Target="file:///D:\TO\Feed_back%20anyagok\2015_16_SUM\Blokkgyakorlati%20k&#233;rd&#337;&#237;v%201%20%202%20-%202015_16_1_2_SUM_v3.xlsx" TargetMode="External"/></Relationships>
</file>

<file path=ppt/charts/_rels/chart23.xml.rels><?xml version="1.0" encoding="UTF-8" standalone="yes"?>
<Relationships xmlns="http://schemas.openxmlformats.org/package/2006/relationships"><Relationship Id="rId3" Type="http://schemas.microsoft.com/office/2011/relationships/chartStyle" Target="style23.xml"/><Relationship Id="rId2" Type="http://schemas.microsoft.com/office/2011/relationships/chartColorStyle" Target="colors23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24.xml.rels><?xml version="1.0" encoding="UTF-8" standalone="yes"?>
<Relationships xmlns="http://schemas.openxmlformats.org/package/2006/relationships"><Relationship Id="rId3" Type="http://schemas.microsoft.com/office/2011/relationships/chartStyle" Target="style24.xml"/><Relationship Id="rId2" Type="http://schemas.microsoft.com/office/2011/relationships/chartColorStyle" Target="colors24.xml"/><Relationship Id="rId1" Type="http://schemas.openxmlformats.org/officeDocument/2006/relationships/oleObject" Target="file:///D:\TO\Feed_back%20anyagok\2015_16_SUM\Blokkgyakorlati%20k&#233;rd&#337;&#237;v%201%20%202%20-%202015_16_1_2_SUM_v3.xlsx" TargetMode="External"/></Relationships>
</file>

<file path=ppt/charts/_rels/chart25.xml.rels><?xml version="1.0" encoding="UTF-8" standalone="yes"?>
<Relationships xmlns="http://schemas.openxmlformats.org/package/2006/relationships"><Relationship Id="rId3" Type="http://schemas.microsoft.com/office/2011/relationships/chartStyle" Target="style25.xml"/><Relationship Id="rId2" Type="http://schemas.microsoft.com/office/2011/relationships/chartColorStyle" Target="colors25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26.xml.rels><?xml version="1.0" encoding="UTF-8" standalone="yes"?>
<Relationships xmlns="http://schemas.openxmlformats.org/package/2006/relationships"><Relationship Id="rId3" Type="http://schemas.microsoft.com/office/2011/relationships/chartStyle" Target="style26.xml"/><Relationship Id="rId2" Type="http://schemas.microsoft.com/office/2011/relationships/chartColorStyle" Target="colors26.xml"/><Relationship Id="rId1" Type="http://schemas.openxmlformats.org/officeDocument/2006/relationships/oleObject" Target="file:///D:\TO\Feed_back%20anyagok\2015_16_SUM\Blokkgyakorlati%20k&#233;rd&#337;&#237;v%201%20%202%20-%202015_16_1_2_SUM_v3.xlsx" TargetMode="External"/></Relationships>
</file>

<file path=ppt/charts/_rels/chart27.xml.rels><?xml version="1.0" encoding="UTF-8" standalone="yes"?>
<Relationships xmlns="http://schemas.openxmlformats.org/package/2006/relationships"><Relationship Id="rId3" Type="http://schemas.microsoft.com/office/2011/relationships/chartStyle" Target="style27.xml"/><Relationship Id="rId2" Type="http://schemas.microsoft.com/office/2011/relationships/chartColorStyle" Target="colors27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28.xml.rels><?xml version="1.0" encoding="UTF-8" standalone="yes"?>
<Relationships xmlns="http://schemas.openxmlformats.org/package/2006/relationships"><Relationship Id="rId3" Type="http://schemas.microsoft.com/office/2011/relationships/chartStyle" Target="style28.xml"/><Relationship Id="rId2" Type="http://schemas.microsoft.com/office/2011/relationships/chartColorStyle" Target="colors28.xml"/><Relationship Id="rId1" Type="http://schemas.openxmlformats.org/officeDocument/2006/relationships/oleObject" Target="file:///D:\TO\Feed_back%20anyagok\2015_16_SUM\Blokkgyakorlati%20k&#233;rd&#337;&#237;v%201%20%202%20-%202015_16_1_2_SUM_v3.xlsx" TargetMode="External"/></Relationships>
</file>

<file path=ppt/charts/_rels/chart29.xml.rels><?xml version="1.0" encoding="UTF-8" standalone="yes"?>
<Relationships xmlns="http://schemas.openxmlformats.org/package/2006/relationships"><Relationship Id="rId3" Type="http://schemas.microsoft.com/office/2011/relationships/chartStyle" Target="style29.xml"/><Relationship Id="rId2" Type="http://schemas.microsoft.com/office/2011/relationships/chartColorStyle" Target="colors29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microsoft.com/office/2011/relationships/chartStyle" Target="style3.xml"/><Relationship Id="rId2" Type="http://schemas.microsoft.com/office/2011/relationships/chartColorStyle" Target="colors3.xml"/><Relationship Id="rId1" Type="http://schemas.openxmlformats.org/officeDocument/2006/relationships/oleObject" Target="file:///D:\TO\Feed_back%20anyagok\2015_16_SUM\Blokkgyakorlati%20k&#233;rd&#337;&#237;v%201%20%202%20-%202015_16_1_2_SUM_v3.xlsx" TargetMode="External"/></Relationships>
</file>

<file path=ppt/charts/_rels/chart30.xml.rels><?xml version="1.0" encoding="UTF-8" standalone="yes"?>
<Relationships xmlns="http://schemas.openxmlformats.org/package/2006/relationships"><Relationship Id="rId3" Type="http://schemas.microsoft.com/office/2011/relationships/chartStyle" Target="style30.xml"/><Relationship Id="rId2" Type="http://schemas.microsoft.com/office/2011/relationships/chartColorStyle" Target="colors30.xml"/><Relationship Id="rId1" Type="http://schemas.openxmlformats.org/officeDocument/2006/relationships/oleObject" Target="file:///D:\TO\Feed_back%20anyagok\2015_16_SUM\Blokkgyakorlati%20k&#233;rd&#337;&#237;v%201%20%202%20-%202015_16_1_2_SUM_v3.xlsx" TargetMode="External"/></Relationships>
</file>

<file path=ppt/charts/_rels/chart31.xml.rels><?xml version="1.0" encoding="UTF-8" standalone="yes"?>
<Relationships xmlns="http://schemas.openxmlformats.org/package/2006/relationships"><Relationship Id="rId3" Type="http://schemas.microsoft.com/office/2011/relationships/chartStyle" Target="style31.xml"/><Relationship Id="rId2" Type="http://schemas.microsoft.com/office/2011/relationships/chartColorStyle" Target="colors31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32.xml.rels><?xml version="1.0" encoding="UTF-8" standalone="yes"?>
<Relationships xmlns="http://schemas.openxmlformats.org/package/2006/relationships"><Relationship Id="rId3" Type="http://schemas.microsoft.com/office/2011/relationships/chartStyle" Target="style32.xml"/><Relationship Id="rId2" Type="http://schemas.microsoft.com/office/2011/relationships/chartColorStyle" Target="colors32.xml"/><Relationship Id="rId1" Type="http://schemas.openxmlformats.org/officeDocument/2006/relationships/oleObject" Target="file:///D:\TO\Feed_back%20anyagok\2015_16_SUM\Blokkgyakorlati%20k&#233;rd&#337;&#237;v%201%20%202%20-%202015_16_1_2_SUM_v3.xlsx" TargetMode="External"/></Relationships>
</file>

<file path=ppt/charts/_rels/chart33.xml.rels><?xml version="1.0" encoding="UTF-8" standalone="yes"?>
<Relationships xmlns="http://schemas.openxmlformats.org/package/2006/relationships"><Relationship Id="rId3" Type="http://schemas.microsoft.com/office/2011/relationships/chartStyle" Target="style33.xml"/><Relationship Id="rId2" Type="http://schemas.microsoft.com/office/2011/relationships/chartColorStyle" Target="colors33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34.xml.rels><?xml version="1.0" encoding="UTF-8" standalone="yes"?>
<Relationships xmlns="http://schemas.openxmlformats.org/package/2006/relationships"><Relationship Id="rId3" Type="http://schemas.microsoft.com/office/2011/relationships/chartStyle" Target="style34.xml"/><Relationship Id="rId2" Type="http://schemas.microsoft.com/office/2011/relationships/chartColorStyle" Target="colors34.xml"/><Relationship Id="rId1" Type="http://schemas.openxmlformats.org/officeDocument/2006/relationships/oleObject" Target="file:///D:\TO\Feed_back%20anyagok\2015_16_SUM\Blokkgyakorlati%20k&#233;rd&#337;&#237;v%201%20%202%20-%202015_16_1_2_SUM_v3.xlsx" TargetMode="External"/></Relationships>
</file>

<file path=ppt/charts/_rels/chart35.xml.rels><?xml version="1.0" encoding="UTF-8" standalone="yes"?>
<Relationships xmlns="http://schemas.openxmlformats.org/package/2006/relationships"><Relationship Id="rId3" Type="http://schemas.microsoft.com/office/2011/relationships/chartStyle" Target="style35.xml"/><Relationship Id="rId2" Type="http://schemas.microsoft.com/office/2011/relationships/chartColorStyle" Target="colors35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36.xml.rels><?xml version="1.0" encoding="UTF-8" standalone="yes"?>
<Relationships xmlns="http://schemas.openxmlformats.org/package/2006/relationships"><Relationship Id="rId3" Type="http://schemas.microsoft.com/office/2011/relationships/chartStyle" Target="style36.xml"/><Relationship Id="rId2" Type="http://schemas.microsoft.com/office/2011/relationships/chartColorStyle" Target="colors36.xml"/><Relationship Id="rId1" Type="http://schemas.openxmlformats.org/officeDocument/2006/relationships/oleObject" Target="file:///D:\TO\Feed_back%20anyagok\2015_16_SUM\Blokkgyakorlati%20k&#233;rd&#337;&#237;v%201%20%202%20-%202015_16_1_2_SUM_v3.xlsx" TargetMode="External"/></Relationships>
</file>

<file path=ppt/charts/_rels/chart37.xml.rels><?xml version="1.0" encoding="UTF-8" standalone="yes"?>
<Relationships xmlns="http://schemas.openxmlformats.org/package/2006/relationships"><Relationship Id="rId3" Type="http://schemas.microsoft.com/office/2011/relationships/chartStyle" Target="style37.xml"/><Relationship Id="rId2" Type="http://schemas.microsoft.com/office/2011/relationships/chartColorStyle" Target="colors37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4.xml.rels><?xml version="1.0" encoding="UTF-8" standalone="yes"?>
<Relationships xmlns="http://schemas.openxmlformats.org/package/2006/relationships"><Relationship Id="rId3" Type="http://schemas.microsoft.com/office/2011/relationships/chartStyle" Target="style4.xml"/><Relationship Id="rId2" Type="http://schemas.microsoft.com/office/2011/relationships/chartColorStyle" Target="colors4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5.xml.rels><?xml version="1.0" encoding="UTF-8" standalone="yes"?>
<Relationships xmlns="http://schemas.openxmlformats.org/package/2006/relationships"><Relationship Id="rId3" Type="http://schemas.microsoft.com/office/2011/relationships/chartStyle" Target="style5.xml"/><Relationship Id="rId2" Type="http://schemas.microsoft.com/office/2011/relationships/chartColorStyle" Target="colors5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6.xml.rels><?xml version="1.0" encoding="UTF-8" standalone="yes"?>
<Relationships xmlns="http://schemas.openxmlformats.org/package/2006/relationships"><Relationship Id="rId3" Type="http://schemas.microsoft.com/office/2011/relationships/chartStyle" Target="style6.xml"/><Relationship Id="rId2" Type="http://schemas.microsoft.com/office/2011/relationships/chartColorStyle" Target="colors6.xml"/><Relationship Id="rId1" Type="http://schemas.openxmlformats.org/officeDocument/2006/relationships/oleObject" Target="file:///E:\TO\Feed_back%20anyagok\2015_16_SUM\Blokkgyakorlati%20k&#233;rd&#337;&#237;v%201%20%202%20-%202015_16_1_2_SUM_v3.xlsx" TargetMode="External"/></Relationships>
</file>

<file path=ppt/charts/_rels/chart7.xml.rels><?xml version="1.0" encoding="UTF-8" standalone="yes"?>
<Relationships xmlns="http://schemas.openxmlformats.org/package/2006/relationships"><Relationship Id="rId3" Type="http://schemas.microsoft.com/office/2011/relationships/chartStyle" Target="style7.xml"/><Relationship Id="rId2" Type="http://schemas.microsoft.com/office/2011/relationships/chartColorStyle" Target="colors7.xml"/><Relationship Id="rId1" Type="http://schemas.openxmlformats.org/officeDocument/2006/relationships/oleObject" Target="file:///D:\TO\Feed_back%20anyagok\2015_16_SUM\Feedback%20for%20the%20practical%20block%20-%201%202%20-%202015_16_1_2_SUM_v1.xlsx" TargetMode="External"/></Relationships>
</file>

<file path=ppt/charts/_rels/chart8.xml.rels><?xml version="1.0" encoding="UTF-8" standalone="yes"?>
<Relationships xmlns="http://schemas.openxmlformats.org/package/2006/relationships"><Relationship Id="rId3" Type="http://schemas.microsoft.com/office/2011/relationships/chartStyle" Target="style8.xml"/><Relationship Id="rId2" Type="http://schemas.microsoft.com/office/2011/relationships/chartColorStyle" Target="colors8.xml"/><Relationship Id="rId1" Type="http://schemas.openxmlformats.org/officeDocument/2006/relationships/oleObject" Target="file:///E:\TO\Feed_back%20anyagok\2015_16_SUM\Blokkgyakorlati%20k&#233;rd&#337;&#237;v%201%20%202%20-%202015_16_1_2_SUM_v3.xlsx" TargetMode="External"/></Relationships>
</file>

<file path=ppt/charts/_rels/chart9.xml.rels><?xml version="1.0" encoding="UTF-8" standalone="yes"?>
<Relationships xmlns="http://schemas.openxmlformats.org/package/2006/relationships"><Relationship Id="rId3" Type="http://schemas.microsoft.com/office/2011/relationships/chartStyle" Target="style9.xml"/><Relationship Id="rId2" Type="http://schemas.microsoft.com/office/2011/relationships/chartColorStyle" Target="colors9.xml"/><Relationship Id="rId1" Type="http://schemas.openxmlformats.org/officeDocument/2006/relationships/oleObject" Target="file:///E:\TO\Feed_back%20anyagok\2015_16_SUM\Blokkgyakorlati%20k&#233;rd&#337;&#237;v%201%20%202%20-%202015_16_1_2_SUM_v2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dirty="0" smtClean="0"/>
              <a:t>200 hallgatóra nézve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SUM!$C$1</c:f>
              <c:strCache>
                <c:ptCount val="1"/>
                <c:pt idx="0">
                  <c:v>Válaszadók %-a 200-re vonatkoztatva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128-4151-A438-B150A5BFC7BF}"/>
                </c:ext>
              </c:extLst>
            </c:dLbl>
            <c:dLbl>
              <c:idx val="6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128-4151-A438-B150A5BFC7BF}"/>
                </c:ext>
              </c:extLst>
            </c:dLbl>
            <c:dLbl>
              <c:idx val="10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128-4151-A438-B150A5BFC7BF}"/>
                </c:ext>
              </c:extLst>
            </c:dLbl>
            <c:dLbl>
              <c:idx val="14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128-4151-A438-B150A5BFC7BF}"/>
                </c:ext>
              </c:extLst>
            </c:dLbl>
            <c:dLbl>
              <c:idx val="18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3128-4151-A438-B150A5BFC7BF}"/>
                </c:ext>
              </c:extLst>
            </c:dLbl>
            <c:dLbl>
              <c:idx val="22"/>
              <c:layout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3128-4151-A438-B150A5BFC7B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SUM!$A$2:$A$24</c:f>
              <c:strCache>
                <c:ptCount val="23"/>
                <c:pt idx="0">
                  <c:v>DE Kissebészet</c:v>
                </c:pt>
                <c:pt idx="1">
                  <c:v>Egyéb Kissebészet</c:v>
                </c:pt>
                <c:pt idx="2">
                  <c:v>Kissebészet SUM</c:v>
                </c:pt>
                <c:pt idx="4">
                  <c:v>DE Bel</c:v>
                </c:pt>
                <c:pt idx="5">
                  <c:v>Egyéb Bel</c:v>
                </c:pt>
                <c:pt idx="6">
                  <c:v>Bel SUM</c:v>
                </c:pt>
                <c:pt idx="8">
                  <c:v>DE Gyerekgyógyászat</c:v>
                </c:pt>
                <c:pt idx="9">
                  <c:v>Egyéb Gyerekgyógyászat</c:v>
                </c:pt>
                <c:pt idx="10">
                  <c:v>Gyerekgyógyászat SUM</c:v>
                </c:pt>
                <c:pt idx="12">
                  <c:v>DE Neurológia</c:v>
                </c:pt>
                <c:pt idx="13">
                  <c:v>Egyéb Neurológia</c:v>
                </c:pt>
                <c:pt idx="14">
                  <c:v>Neurológia SUM</c:v>
                </c:pt>
                <c:pt idx="16">
                  <c:v>DE Sebészet</c:v>
                </c:pt>
                <c:pt idx="17">
                  <c:v>Egyéb Sebészet</c:v>
                </c:pt>
                <c:pt idx="18">
                  <c:v>Sebészet SUM</c:v>
                </c:pt>
                <c:pt idx="20">
                  <c:v>DE Szülészet</c:v>
                </c:pt>
                <c:pt idx="21">
                  <c:v>Egyéb Szülészet</c:v>
                </c:pt>
                <c:pt idx="22">
                  <c:v>Szülészet SUM</c:v>
                </c:pt>
              </c:strCache>
            </c:strRef>
          </c:cat>
          <c:val>
            <c:numRef>
              <c:f>SUM!$C$2:$C$24</c:f>
              <c:numCache>
                <c:formatCode>0.00%</c:formatCode>
                <c:ptCount val="23"/>
                <c:pt idx="0">
                  <c:v>0.18</c:v>
                </c:pt>
                <c:pt idx="1">
                  <c:v>0.04</c:v>
                </c:pt>
                <c:pt idx="2">
                  <c:v>0.22</c:v>
                </c:pt>
                <c:pt idx="4">
                  <c:v>0.20749999999999999</c:v>
                </c:pt>
                <c:pt idx="5">
                  <c:v>0.13</c:v>
                </c:pt>
                <c:pt idx="6">
                  <c:v>0.33750000000000002</c:v>
                </c:pt>
                <c:pt idx="8">
                  <c:v>0.25</c:v>
                </c:pt>
                <c:pt idx="9">
                  <c:v>3.5000000000000003E-2</c:v>
                </c:pt>
                <c:pt idx="10">
                  <c:v>0.28500000000000003</c:v>
                </c:pt>
                <c:pt idx="12">
                  <c:v>0.16500000000000001</c:v>
                </c:pt>
                <c:pt idx="13">
                  <c:v>7.0000000000000007E-2</c:v>
                </c:pt>
                <c:pt idx="14">
                  <c:v>0.23500000000000001</c:v>
                </c:pt>
                <c:pt idx="16">
                  <c:v>0.16</c:v>
                </c:pt>
                <c:pt idx="17">
                  <c:v>5.5E-2</c:v>
                </c:pt>
                <c:pt idx="18">
                  <c:v>0.215</c:v>
                </c:pt>
                <c:pt idx="20">
                  <c:v>0.19</c:v>
                </c:pt>
                <c:pt idx="21">
                  <c:v>0.13</c:v>
                </c:pt>
                <c:pt idx="22">
                  <c:v>0.32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128-4151-A438-B150A5BFC7B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377280"/>
        <c:axId val="33379072"/>
      </c:barChart>
      <c:catAx>
        <c:axId val="3337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3379072"/>
        <c:crosses val="autoZero"/>
        <c:auto val="1"/>
        <c:lblAlgn val="ctr"/>
        <c:lblOffset val="100"/>
        <c:noMultiLvlLbl val="0"/>
      </c:catAx>
      <c:valAx>
        <c:axId val="333790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3377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Magyar program</a:t>
            </a:r>
            <a:endParaRPr lang="en-US"/>
          </a:p>
        </c:rich>
      </c:tx>
      <c:layout>
        <c:manualLayout>
          <c:xMode val="edge"/>
          <c:yMode val="edge"/>
          <c:x val="0.35021924890967576"/>
          <c:y val="0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SUM!$P$1</c:f>
              <c:strCache>
                <c:ptCount val="1"/>
                <c:pt idx="0">
                  <c:v>IV/2. Milyennek ítéli a tutor szakmai felkészültségét?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SUM!$B$2:$B$24</c:f>
              <c:strCache>
                <c:ptCount val="6"/>
                <c:pt idx="0">
                  <c:v>Kissebészet </c:v>
                </c:pt>
                <c:pt idx="1">
                  <c:v>Belgyógyászat</c:v>
                </c:pt>
                <c:pt idx="2">
                  <c:v>Gyerekgyógyászat </c:v>
                </c:pt>
                <c:pt idx="3">
                  <c:v>Neurológia </c:v>
                </c:pt>
                <c:pt idx="4">
                  <c:v>Sebészet </c:v>
                </c:pt>
                <c:pt idx="5">
                  <c:v>Szülészet </c:v>
                </c:pt>
              </c:strCache>
            </c:strRef>
          </c:cat>
          <c:val>
            <c:numRef>
              <c:f>SUM!$P$2:$P$24</c:f>
              <c:numCache>
                <c:formatCode>0.00</c:formatCode>
                <c:ptCount val="6"/>
                <c:pt idx="0">
                  <c:v>4.8680555555555554</c:v>
                </c:pt>
                <c:pt idx="1">
                  <c:v>4.8261121408711762</c:v>
                </c:pt>
                <c:pt idx="2">
                  <c:v>4.91</c:v>
                </c:pt>
                <c:pt idx="3">
                  <c:v>4.6093073593073601</c:v>
                </c:pt>
                <c:pt idx="4">
                  <c:v>4.8153409090909092</c:v>
                </c:pt>
                <c:pt idx="5">
                  <c:v>4.7580971659919031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B18-4E0C-96C0-0585F957D9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800512"/>
        <c:axId val="48802048"/>
      </c:barChart>
      <c:catAx>
        <c:axId val="48800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8802048"/>
        <c:crosses val="autoZero"/>
        <c:auto val="1"/>
        <c:lblAlgn val="ctr"/>
        <c:lblOffset val="100"/>
        <c:noMultiLvlLbl val="0"/>
      </c:catAx>
      <c:valAx>
        <c:axId val="48802048"/>
        <c:scaling>
          <c:orientation val="minMax"/>
          <c:max val="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880051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English program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SUM!$N$1</c:f>
              <c:strCache>
                <c:ptCount val="1"/>
                <c:pt idx="0">
                  <c:v>IV/2. How do you rate the tutor’s competence?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(SUM!$B$4,SUM!$B$8,SUM!$B$12,SUM!$B$16,SUM!$B$20,SUM!$B$24)</c:f>
              <c:strCache>
                <c:ptCount val="6"/>
                <c:pt idx="0">
                  <c:v>Small Surgery</c:v>
                </c:pt>
                <c:pt idx="1">
                  <c:v>Internal Medicine</c:v>
                </c:pt>
                <c:pt idx="2">
                  <c:v>Pediatrics</c:v>
                </c:pt>
                <c:pt idx="3">
                  <c:v>Neurology</c:v>
                </c:pt>
                <c:pt idx="4">
                  <c:v>Surgery</c:v>
                </c:pt>
                <c:pt idx="5">
                  <c:v>Obstetrics and Gynecology</c:v>
                </c:pt>
              </c:strCache>
            </c:strRef>
          </c:cat>
          <c:val>
            <c:numRef>
              <c:f>(SUM!$N$4,SUM!$N$8,SUM!$N$12,SUM!$N$16,SUM!$N$20,SUM!$N$24)</c:f>
              <c:numCache>
                <c:formatCode>0.00</c:formatCode>
                <c:ptCount val="6"/>
                <c:pt idx="0">
                  <c:v>3.8952380952380952</c:v>
                </c:pt>
                <c:pt idx="1">
                  <c:v>4.3201078582434516</c:v>
                </c:pt>
                <c:pt idx="2">
                  <c:v>4.2380952380952381</c:v>
                </c:pt>
                <c:pt idx="3">
                  <c:v>3.5666666666666669</c:v>
                </c:pt>
                <c:pt idx="4">
                  <c:v>4.0714285714285712</c:v>
                </c:pt>
                <c:pt idx="5">
                  <c:v>3.9950980392156863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551-4C00-BC20-984DC5A915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924160"/>
        <c:axId val="50934144"/>
      </c:barChart>
      <c:catAx>
        <c:axId val="509241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0934144"/>
        <c:crosses val="autoZero"/>
        <c:auto val="1"/>
        <c:lblAlgn val="ctr"/>
        <c:lblOffset val="100"/>
        <c:noMultiLvlLbl val="0"/>
      </c:catAx>
      <c:valAx>
        <c:axId val="509341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092416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Magyar program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SUM!$Q$1</c:f>
              <c:strCache>
                <c:ptCount val="1"/>
                <c:pt idx="0">
                  <c:v>IV/3. Mennyire foglalkozott a tutor a hozzá beosztott hallgatóval?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SUM!$B$2:$B$24</c:f>
              <c:strCache>
                <c:ptCount val="6"/>
                <c:pt idx="0">
                  <c:v>Kissebészet </c:v>
                </c:pt>
                <c:pt idx="1">
                  <c:v>Belgyógyászat</c:v>
                </c:pt>
                <c:pt idx="2">
                  <c:v>Gyerekgyógyászat </c:v>
                </c:pt>
                <c:pt idx="3">
                  <c:v>Neurológia </c:v>
                </c:pt>
                <c:pt idx="4">
                  <c:v>Sebészet </c:v>
                </c:pt>
                <c:pt idx="5">
                  <c:v>Szülészet </c:v>
                </c:pt>
              </c:strCache>
            </c:strRef>
          </c:cat>
          <c:val>
            <c:numRef>
              <c:f>SUM!$Q$2:$Q$24</c:f>
              <c:numCache>
                <c:formatCode>0.00</c:formatCode>
                <c:ptCount val="6"/>
                <c:pt idx="0">
                  <c:v>4.1736111111111107</c:v>
                </c:pt>
                <c:pt idx="1">
                  <c:v>4.1562210379981464</c:v>
                </c:pt>
                <c:pt idx="2">
                  <c:v>4.194285714285714</c:v>
                </c:pt>
                <c:pt idx="3">
                  <c:v>4.108225108225108</c:v>
                </c:pt>
                <c:pt idx="4">
                  <c:v>4.5042613636363633</c:v>
                </c:pt>
                <c:pt idx="5">
                  <c:v>3.9635627530364372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48-4E4F-8C02-5300264488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963968"/>
        <c:axId val="50965504"/>
      </c:barChart>
      <c:catAx>
        <c:axId val="50963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0965504"/>
        <c:crosses val="autoZero"/>
        <c:auto val="1"/>
        <c:lblAlgn val="ctr"/>
        <c:lblOffset val="100"/>
        <c:noMultiLvlLbl val="0"/>
      </c:catAx>
      <c:valAx>
        <c:axId val="5096550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096396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English program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SUM!$O$1</c:f>
              <c:strCache>
                <c:ptCount val="1"/>
                <c:pt idx="0">
                  <c:v>IV/3. How much was the tutor concerned with the student under his supervision?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(SUM!$B$4,SUM!$B$8,SUM!$B$12,SUM!$B$16,SUM!$B$20,SUM!$B$24)</c:f>
              <c:strCache>
                <c:ptCount val="6"/>
                <c:pt idx="0">
                  <c:v>Small Surgery</c:v>
                </c:pt>
                <c:pt idx="1">
                  <c:v>Internal Medicine</c:v>
                </c:pt>
                <c:pt idx="2">
                  <c:v>Pediatrics</c:v>
                </c:pt>
                <c:pt idx="3">
                  <c:v>Neurology</c:v>
                </c:pt>
                <c:pt idx="4">
                  <c:v>Surgery</c:v>
                </c:pt>
                <c:pt idx="5">
                  <c:v>Obstetrics and Gynecology</c:v>
                </c:pt>
              </c:strCache>
            </c:strRef>
          </c:cat>
          <c:val>
            <c:numRef>
              <c:f>(SUM!$O$4,SUM!$O$8,SUM!$O$12,SUM!$O$16,SUM!$O$20,SUM!$O$24)</c:f>
              <c:numCache>
                <c:formatCode>0.00</c:formatCode>
                <c:ptCount val="6"/>
                <c:pt idx="0">
                  <c:v>4.2142857142857144</c:v>
                </c:pt>
                <c:pt idx="1">
                  <c:v>3.9903697996918335</c:v>
                </c:pt>
                <c:pt idx="2">
                  <c:v>3.8571428571428572</c:v>
                </c:pt>
                <c:pt idx="3">
                  <c:v>3.5</c:v>
                </c:pt>
                <c:pt idx="4">
                  <c:v>3.4484126984126986</c:v>
                </c:pt>
                <c:pt idx="5">
                  <c:v>3.90359477124183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34A-4BF7-9B06-54253C5C01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153088"/>
        <c:axId val="48780416"/>
      </c:barChart>
      <c:catAx>
        <c:axId val="461530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8780416"/>
        <c:crosses val="autoZero"/>
        <c:auto val="1"/>
        <c:lblAlgn val="ctr"/>
        <c:lblOffset val="100"/>
        <c:noMultiLvlLbl val="0"/>
      </c:catAx>
      <c:valAx>
        <c:axId val="48780416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615308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Magyar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SUM!$R$1</c:f>
              <c:strCache>
                <c:ptCount val="1"/>
                <c:pt idx="0">
                  <c:v>IV/4. Mennyire követelte meg a tutor az osztályos munkába való bekapcsolódást?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SUM!$B$2:$B$24</c:f>
              <c:strCache>
                <c:ptCount val="6"/>
                <c:pt idx="0">
                  <c:v>Kissebészet </c:v>
                </c:pt>
                <c:pt idx="1">
                  <c:v>Belgyógyászat</c:v>
                </c:pt>
                <c:pt idx="2">
                  <c:v>Gyerekgyógyászat </c:v>
                </c:pt>
                <c:pt idx="3">
                  <c:v>Neurológia </c:v>
                </c:pt>
                <c:pt idx="4">
                  <c:v>Sebészet </c:v>
                </c:pt>
                <c:pt idx="5">
                  <c:v>Szülészet </c:v>
                </c:pt>
              </c:strCache>
            </c:strRef>
          </c:cat>
          <c:val>
            <c:numRef>
              <c:f>SUM!$R$2:$R$24</c:f>
              <c:numCache>
                <c:formatCode>0.00</c:formatCode>
                <c:ptCount val="6"/>
                <c:pt idx="0">
                  <c:v>3.7222222222222223</c:v>
                </c:pt>
                <c:pt idx="1">
                  <c:v>3.8277919369786839</c:v>
                </c:pt>
                <c:pt idx="2">
                  <c:v>3.9014285714285717</c:v>
                </c:pt>
                <c:pt idx="3">
                  <c:v>3.3722943722943723</c:v>
                </c:pt>
                <c:pt idx="4">
                  <c:v>4.0284090909090908</c:v>
                </c:pt>
                <c:pt idx="5">
                  <c:v>3.8846153846153846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D96-4330-9734-FB5B202C4F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058944"/>
        <c:axId val="51073024"/>
      </c:barChart>
      <c:catAx>
        <c:axId val="510589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6350" cap="flat" cmpd="sng" algn="ctr">
            <a:solidFill>
              <a:schemeClr val="dk1"/>
            </a:solidFill>
            <a:prstDash val="solid"/>
            <a:miter lim="800000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073024"/>
        <c:crosses val="autoZero"/>
        <c:auto val="1"/>
        <c:lblAlgn val="ctr"/>
        <c:lblOffset val="100"/>
        <c:noMultiLvlLbl val="0"/>
      </c:catAx>
      <c:valAx>
        <c:axId val="51073024"/>
        <c:scaling>
          <c:orientation val="minMax"/>
          <c:max val="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05894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English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SUM!$P$1</c:f>
              <c:strCache>
                <c:ptCount val="1"/>
                <c:pt idx="0">
                  <c:v>IV/4. How strict was the tutor on the student’s involvement in the work of the ward?
	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(SUM!$B$4,SUM!$B$8,SUM!$B$12,SUM!$B$16,SUM!$B$20,SUM!$B$24)</c:f>
              <c:strCache>
                <c:ptCount val="6"/>
                <c:pt idx="0">
                  <c:v>Small Surgery</c:v>
                </c:pt>
                <c:pt idx="1">
                  <c:v>Internal Medicine</c:v>
                </c:pt>
                <c:pt idx="2">
                  <c:v>Pediatrics</c:v>
                </c:pt>
                <c:pt idx="3">
                  <c:v>Neurology</c:v>
                </c:pt>
                <c:pt idx="4">
                  <c:v>Surgery</c:v>
                </c:pt>
                <c:pt idx="5">
                  <c:v>Obstetrics and Gynecology</c:v>
                </c:pt>
              </c:strCache>
            </c:strRef>
          </c:cat>
          <c:val>
            <c:numRef>
              <c:f>(SUM!$P$4,SUM!$P$8,SUM!$P$12,SUM!$P$16,SUM!$P$20,SUM!$P$24)</c:f>
              <c:numCache>
                <c:formatCode>0.00</c:formatCode>
                <c:ptCount val="6"/>
                <c:pt idx="0">
                  <c:v>3.9380952380952383</c:v>
                </c:pt>
                <c:pt idx="1">
                  <c:v>3.4476117103235748</c:v>
                </c:pt>
                <c:pt idx="2">
                  <c:v>3.5</c:v>
                </c:pt>
                <c:pt idx="3">
                  <c:v>3.2666666666666666</c:v>
                </c:pt>
                <c:pt idx="4">
                  <c:v>3.4365079365079367</c:v>
                </c:pt>
                <c:pt idx="5">
                  <c:v>3.7957516339869279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B27-4231-BD86-6A218778EC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110272"/>
        <c:axId val="51111808"/>
      </c:barChart>
      <c:catAx>
        <c:axId val="511102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111808"/>
        <c:crosses val="autoZero"/>
        <c:auto val="1"/>
        <c:lblAlgn val="ctr"/>
        <c:lblOffset val="100"/>
        <c:noMultiLvlLbl val="0"/>
      </c:catAx>
      <c:valAx>
        <c:axId val="511118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11027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Magyar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SUM!$S$1</c:f>
              <c:strCache>
                <c:ptCount val="1"/>
                <c:pt idx="0">
                  <c:v>IV/5. Hány hallgató volt beosztva egy időben az Ön tutorához?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SUM!$B$2:$B$24</c:f>
              <c:strCache>
                <c:ptCount val="6"/>
                <c:pt idx="0">
                  <c:v>Kissebészet </c:v>
                </c:pt>
                <c:pt idx="1">
                  <c:v>Belgyógyászat</c:v>
                </c:pt>
                <c:pt idx="2">
                  <c:v>Gyerekgyógyászat </c:v>
                </c:pt>
                <c:pt idx="3">
                  <c:v>Neurológia </c:v>
                </c:pt>
                <c:pt idx="4">
                  <c:v>Sebészet </c:v>
                </c:pt>
                <c:pt idx="5">
                  <c:v>Szülészet </c:v>
                </c:pt>
              </c:strCache>
            </c:strRef>
          </c:cat>
          <c:val>
            <c:numRef>
              <c:f>SUM!$S$2:$S$24</c:f>
              <c:numCache>
                <c:formatCode>0</c:formatCode>
                <c:ptCount val="6"/>
                <c:pt idx="0">
                  <c:v>1.0694444444444444</c:v>
                </c:pt>
                <c:pt idx="1">
                  <c:v>1.5133804448563484</c:v>
                </c:pt>
                <c:pt idx="2">
                  <c:v>1.1614285714285715</c:v>
                </c:pt>
                <c:pt idx="3">
                  <c:v>2.8841991341991342</c:v>
                </c:pt>
                <c:pt idx="4">
                  <c:v>1</c:v>
                </c:pt>
                <c:pt idx="5">
                  <c:v>1.8046558704453441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27A-48C2-883C-A8FC592BD9B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018752"/>
        <c:axId val="51049216"/>
      </c:barChart>
      <c:catAx>
        <c:axId val="510187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049216"/>
        <c:crosses val="autoZero"/>
        <c:auto val="1"/>
        <c:lblAlgn val="ctr"/>
        <c:lblOffset val="100"/>
        <c:noMultiLvlLbl val="0"/>
      </c:catAx>
      <c:valAx>
        <c:axId val="51049216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01875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English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SUM!$Q$1</c:f>
              <c:strCache>
                <c:ptCount val="1"/>
                <c:pt idx="0">
                  <c:v>IV/5. How many students did the tutor have?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(SUM!$B$4,SUM!$B$8,SUM!$B$12,SUM!$B$16,SUM!$B$20,SUM!$B$24)</c:f>
              <c:strCache>
                <c:ptCount val="6"/>
                <c:pt idx="0">
                  <c:v>Small Surgery</c:v>
                </c:pt>
                <c:pt idx="1">
                  <c:v>Internal Medicine</c:v>
                </c:pt>
                <c:pt idx="2">
                  <c:v>Pediatrics</c:v>
                </c:pt>
                <c:pt idx="3">
                  <c:v>Neurology</c:v>
                </c:pt>
                <c:pt idx="4">
                  <c:v>Surgery</c:v>
                </c:pt>
                <c:pt idx="5">
                  <c:v>Obstetrics and Gynecology</c:v>
                </c:pt>
              </c:strCache>
            </c:strRef>
          </c:cat>
          <c:val>
            <c:numRef>
              <c:f>(SUM!$Q$4,SUM!$Q$8,SUM!$Q$12,SUM!$Q$16,SUM!$Q$20,SUM!$Q$24)</c:f>
              <c:numCache>
                <c:formatCode>0</c:formatCode>
                <c:ptCount val="6"/>
                <c:pt idx="0">
                  <c:v>1.8380952380952382</c:v>
                </c:pt>
                <c:pt idx="1">
                  <c:v>2.0720338983050848</c:v>
                </c:pt>
                <c:pt idx="2">
                  <c:v>1.2380952380952381</c:v>
                </c:pt>
                <c:pt idx="3">
                  <c:v>4.0333333333333332</c:v>
                </c:pt>
                <c:pt idx="4">
                  <c:v>1.2103174603174602</c:v>
                </c:pt>
                <c:pt idx="5">
                  <c:v>1.9281045751633985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3CA-4788-89BD-6D228CA20B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680960"/>
        <c:axId val="50682496"/>
      </c:barChart>
      <c:catAx>
        <c:axId val="50680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0682496"/>
        <c:crosses val="autoZero"/>
        <c:auto val="1"/>
        <c:lblAlgn val="ctr"/>
        <c:lblOffset val="100"/>
        <c:noMultiLvlLbl val="0"/>
      </c:catAx>
      <c:valAx>
        <c:axId val="50682496"/>
        <c:scaling>
          <c:orientation val="minMax"/>
          <c:max val="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068096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sz="1680" b="0" i="0" u="none" strike="noStrike" baseline="0" dirty="0" smtClean="0">
                <a:effectLst/>
              </a:rPr>
              <a:t>Magyar</a:t>
            </a:r>
            <a:endParaRPr lang="en-US" b="0" dirty="0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SUM!$T$1</c:f>
              <c:strCache>
                <c:ptCount val="1"/>
                <c:pt idx="0">
                  <c:v>V/1. Történt-e bemutatás, eligazítás a gyakorlat kezdetén?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SUM!$B$2:$B$24</c:f>
              <c:strCache>
                <c:ptCount val="6"/>
                <c:pt idx="0">
                  <c:v>Kissebészet </c:v>
                </c:pt>
                <c:pt idx="1">
                  <c:v>Belgyógyászat</c:v>
                </c:pt>
                <c:pt idx="2">
                  <c:v>Gyerekgyógyászat </c:v>
                </c:pt>
                <c:pt idx="3">
                  <c:v>Neurológia </c:v>
                </c:pt>
                <c:pt idx="4">
                  <c:v>Sebészet </c:v>
                </c:pt>
                <c:pt idx="5">
                  <c:v>Szülészet </c:v>
                </c:pt>
              </c:strCache>
            </c:strRef>
          </c:cat>
          <c:val>
            <c:numRef>
              <c:f>SUM!$T$2:$T$24</c:f>
              <c:numCache>
                <c:formatCode>0</c:formatCode>
                <c:ptCount val="6"/>
                <c:pt idx="0">
                  <c:v>1.0833333333333335</c:v>
                </c:pt>
                <c:pt idx="1">
                  <c:v>1.1293443002780352</c:v>
                </c:pt>
                <c:pt idx="2">
                  <c:v>1.06</c:v>
                </c:pt>
                <c:pt idx="3">
                  <c:v>1.1417748917748918</c:v>
                </c:pt>
                <c:pt idx="4">
                  <c:v>1.1377840909090908</c:v>
                </c:pt>
                <c:pt idx="5">
                  <c:v>1.097165991902834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CEE-4264-8977-7D9EE7CBDA4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798976"/>
        <c:axId val="50800512"/>
      </c:barChart>
      <c:catAx>
        <c:axId val="5079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0800512"/>
        <c:crosses val="autoZero"/>
        <c:auto val="1"/>
        <c:lblAlgn val="ctr"/>
        <c:lblOffset val="100"/>
        <c:noMultiLvlLbl val="0"/>
      </c:catAx>
      <c:valAx>
        <c:axId val="50800512"/>
        <c:scaling>
          <c:orientation val="minMax"/>
          <c:max val="2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0798976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English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SUM!$R$1</c:f>
              <c:strCache>
                <c:ptCount val="1"/>
                <c:pt idx="0">
                  <c:v>IV/6. How do you evaluate your tutor’s command of English?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(SUM!$B$4,SUM!$B$8,SUM!$B$12,SUM!$B$16,SUM!$B$20,SUM!$B$24)</c:f>
              <c:strCache>
                <c:ptCount val="6"/>
                <c:pt idx="0">
                  <c:v>Small Surgery</c:v>
                </c:pt>
                <c:pt idx="1">
                  <c:v>Internal Medicine</c:v>
                </c:pt>
                <c:pt idx="2">
                  <c:v>Pediatrics</c:v>
                </c:pt>
                <c:pt idx="3">
                  <c:v>Neurology</c:v>
                </c:pt>
                <c:pt idx="4">
                  <c:v>Surgery</c:v>
                </c:pt>
                <c:pt idx="5">
                  <c:v>Obstetrics and Gynecology</c:v>
                </c:pt>
              </c:strCache>
            </c:strRef>
          </c:cat>
          <c:val>
            <c:numRef>
              <c:f>(SUM!$R$4,SUM!$R$8,SUM!$R$12,SUM!$R$16,SUM!$R$20,SUM!$R$24)</c:f>
              <c:numCache>
                <c:formatCode>0.00</c:formatCode>
                <c:ptCount val="6"/>
                <c:pt idx="0">
                  <c:v>4.3142857142857149</c:v>
                </c:pt>
                <c:pt idx="1">
                  <c:v>4.3412942989214178</c:v>
                </c:pt>
                <c:pt idx="2">
                  <c:v>3.6666666666666665</c:v>
                </c:pt>
                <c:pt idx="3">
                  <c:v>3.8333333333333335</c:v>
                </c:pt>
                <c:pt idx="4">
                  <c:v>3.9682539682539684</c:v>
                </c:pt>
                <c:pt idx="5">
                  <c:v>4.3153594771241828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CD1-443D-BCC9-B3D25DBB2F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822528"/>
        <c:axId val="50840704"/>
      </c:barChart>
      <c:catAx>
        <c:axId val="508225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0840704"/>
        <c:crosses val="autoZero"/>
        <c:auto val="1"/>
        <c:lblAlgn val="ctr"/>
        <c:lblOffset val="100"/>
        <c:noMultiLvlLbl val="0"/>
      </c:catAx>
      <c:valAx>
        <c:axId val="50840704"/>
        <c:scaling>
          <c:orientation val="minMax"/>
          <c:max val="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0822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hu-H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dirty="0" smtClean="0"/>
              <a:t>Compared to 200 students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SUM!$C$1</c:f>
              <c:strCache>
                <c:ptCount val="1"/>
                <c:pt idx="0">
                  <c:v>Rate of responsives (/200 students)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0E-4B57-B677-64F0544077AB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0E-4B57-B677-64F0544077AB}"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0E-4B57-B677-64F0544077AB}"/>
                </c:ext>
              </c:extLst>
            </c:dLbl>
            <c:dLbl>
              <c:idx val="5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10E-4B57-B677-64F0544077AB}"/>
                </c:ext>
              </c:extLst>
            </c:dLbl>
            <c:dLbl>
              <c:idx val="8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10E-4B57-B677-64F0544077AB}"/>
                </c:ext>
              </c:extLst>
            </c:dLbl>
            <c:dLbl>
              <c:idx val="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10E-4B57-B677-64F0544077AB}"/>
                </c:ext>
              </c:extLst>
            </c:dLbl>
            <c:dLbl>
              <c:idx val="1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10E-4B57-B677-64F0544077AB}"/>
                </c:ext>
              </c:extLst>
            </c:dLbl>
            <c:dLbl>
              <c:idx val="1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10E-4B57-B677-64F0544077AB}"/>
                </c:ext>
              </c:extLst>
            </c:dLbl>
            <c:dLbl>
              <c:idx val="16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10E-4B57-B677-64F0544077AB}"/>
                </c:ext>
              </c:extLst>
            </c:dLbl>
            <c:dLbl>
              <c:idx val="17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10E-4B57-B677-64F0544077AB}"/>
                </c:ext>
              </c:extLst>
            </c:dLbl>
            <c:dLbl>
              <c:idx val="2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10E-4B57-B677-64F0544077AB}"/>
                </c:ext>
              </c:extLst>
            </c:dLbl>
            <c:dLbl>
              <c:idx val="2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10E-4B57-B677-64F0544077A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SUM!$A$2:$A$24</c:f>
              <c:strCache>
                <c:ptCount val="23"/>
                <c:pt idx="0">
                  <c:v>Small Surgery UD </c:v>
                </c:pt>
                <c:pt idx="1">
                  <c:v>Small Surgery other</c:v>
                </c:pt>
                <c:pt idx="2">
                  <c:v>Small Surgery SUM </c:v>
                </c:pt>
                <c:pt idx="4">
                  <c:v>Internal Medicine UD</c:v>
                </c:pt>
                <c:pt idx="5">
                  <c:v>Internal Medicine other</c:v>
                </c:pt>
                <c:pt idx="6">
                  <c:v>Internal Medicine SUM</c:v>
                </c:pt>
                <c:pt idx="8">
                  <c:v>Pediatrics UD</c:v>
                </c:pt>
                <c:pt idx="9">
                  <c:v>Pediatrics other</c:v>
                </c:pt>
                <c:pt idx="10">
                  <c:v>Pediatrics SUM</c:v>
                </c:pt>
                <c:pt idx="12">
                  <c:v>Neurology UD</c:v>
                </c:pt>
                <c:pt idx="13">
                  <c:v>Neurology other</c:v>
                </c:pt>
                <c:pt idx="14">
                  <c:v>Neurology SUM</c:v>
                </c:pt>
                <c:pt idx="16">
                  <c:v>Surgery UD</c:v>
                </c:pt>
                <c:pt idx="17">
                  <c:v>Surgery other</c:v>
                </c:pt>
                <c:pt idx="18">
                  <c:v>Surgery SUM</c:v>
                </c:pt>
                <c:pt idx="20">
                  <c:v>Obstetrics and Gynecology UD</c:v>
                </c:pt>
                <c:pt idx="21">
                  <c:v>Obstetrics and Gynecology other</c:v>
                </c:pt>
                <c:pt idx="22">
                  <c:v>Obstetrics and Gynecology SUM</c:v>
                </c:pt>
              </c:strCache>
            </c:strRef>
          </c:cat>
          <c:val>
            <c:numRef>
              <c:f>SUM!$C$2:$C$24</c:f>
              <c:numCache>
                <c:formatCode>0.00%</c:formatCode>
                <c:ptCount val="23"/>
                <c:pt idx="0">
                  <c:v>7.4999999999999997E-2</c:v>
                </c:pt>
                <c:pt idx="1">
                  <c:v>3.5000000000000003E-2</c:v>
                </c:pt>
                <c:pt idx="2">
                  <c:v>0.11</c:v>
                </c:pt>
                <c:pt idx="4">
                  <c:v>0.14749999999999999</c:v>
                </c:pt>
                <c:pt idx="5">
                  <c:v>2.75E-2</c:v>
                </c:pt>
                <c:pt idx="6">
                  <c:v>0.17499999999999999</c:v>
                </c:pt>
                <c:pt idx="8">
                  <c:v>0.105</c:v>
                </c:pt>
                <c:pt idx="9">
                  <c:v>1.4999999999999999E-2</c:v>
                </c:pt>
                <c:pt idx="10">
                  <c:v>0.12</c:v>
                </c:pt>
                <c:pt idx="12">
                  <c:v>0.15</c:v>
                </c:pt>
                <c:pt idx="13">
                  <c:v>0</c:v>
                </c:pt>
                <c:pt idx="14">
                  <c:v>0.15</c:v>
                </c:pt>
                <c:pt idx="16">
                  <c:v>0.09</c:v>
                </c:pt>
                <c:pt idx="17">
                  <c:v>3.5000000000000003E-2</c:v>
                </c:pt>
                <c:pt idx="18">
                  <c:v>0.125</c:v>
                </c:pt>
                <c:pt idx="20">
                  <c:v>0.17</c:v>
                </c:pt>
                <c:pt idx="21">
                  <c:v>4.4999999999999998E-2</c:v>
                </c:pt>
                <c:pt idx="22">
                  <c:v>0.21500000000000002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10E-4B57-B677-64F0544077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9933824"/>
        <c:axId val="39935360"/>
      </c:barChart>
      <c:catAx>
        <c:axId val="39933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9935360"/>
        <c:crosses val="autoZero"/>
        <c:auto val="1"/>
        <c:lblAlgn val="ctr"/>
        <c:lblOffset val="100"/>
        <c:noMultiLvlLbl val="0"/>
      </c:catAx>
      <c:valAx>
        <c:axId val="39935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9933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Magyar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SUM!$U$1</c:f>
              <c:strCache>
                <c:ptCount val="1"/>
                <c:pt idx="0">
                  <c:v>V/2. Mennyire volt elégedett a gyakorlat szervezettségével?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SUM!$B$2:$B$24</c:f>
              <c:strCache>
                <c:ptCount val="6"/>
                <c:pt idx="0">
                  <c:v>Kissebészet </c:v>
                </c:pt>
                <c:pt idx="1">
                  <c:v>Belgyógyászat</c:v>
                </c:pt>
                <c:pt idx="2">
                  <c:v>Gyerekgyógyászat </c:v>
                </c:pt>
                <c:pt idx="3">
                  <c:v>Neurológia </c:v>
                </c:pt>
                <c:pt idx="4">
                  <c:v>Sebészet </c:v>
                </c:pt>
                <c:pt idx="5">
                  <c:v>Szülészet </c:v>
                </c:pt>
              </c:strCache>
            </c:strRef>
          </c:cat>
          <c:val>
            <c:numRef>
              <c:f>SUM!$U$2:$U$24</c:f>
              <c:numCache>
                <c:formatCode>0.00</c:formatCode>
                <c:ptCount val="6"/>
                <c:pt idx="0">
                  <c:v>4.4930555555555554</c:v>
                </c:pt>
                <c:pt idx="1">
                  <c:v>4.0846848934198334</c:v>
                </c:pt>
                <c:pt idx="2">
                  <c:v>4.3257142857142856</c:v>
                </c:pt>
                <c:pt idx="3">
                  <c:v>4.0508658008658003</c:v>
                </c:pt>
                <c:pt idx="4">
                  <c:v>4.3224431818181817</c:v>
                </c:pt>
                <c:pt idx="5">
                  <c:v>4.1700404858299596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0D2-49ED-985E-82AAE01C68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0874624"/>
        <c:axId val="50900992"/>
      </c:barChart>
      <c:catAx>
        <c:axId val="508746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0900992"/>
        <c:crosses val="autoZero"/>
        <c:auto val="1"/>
        <c:lblAlgn val="ctr"/>
        <c:lblOffset val="100"/>
        <c:noMultiLvlLbl val="0"/>
      </c:catAx>
      <c:valAx>
        <c:axId val="50900992"/>
        <c:scaling>
          <c:orientation val="minMax"/>
          <c:max val="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087462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English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SUM!$S$1</c:f>
              <c:strCache>
                <c:ptCount val="1"/>
                <c:pt idx="0">
                  <c:v>V/1. How were you satisfied with the organization of block practice?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(SUM!$B$4,SUM!$B$8,SUM!$B$12,SUM!$B$16,SUM!$B$20,SUM!$B$24)</c:f>
              <c:strCache>
                <c:ptCount val="6"/>
                <c:pt idx="0">
                  <c:v>Small Surgery</c:v>
                </c:pt>
                <c:pt idx="1">
                  <c:v>Internal Medicine</c:v>
                </c:pt>
                <c:pt idx="2">
                  <c:v>Pediatrics</c:v>
                </c:pt>
                <c:pt idx="3">
                  <c:v>Neurology</c:v>
                </c:pt>
                <c:pt idx="4">
                  <c:v>Surgery</c:v>
                </c:pt>
                <c:pt idx="5">
                  <c:v>Obstetrics and Gynecology</c:v>
                </c:pt>
              </c:strCache>
            </c:strRef>
          </c:cat>
          <c:val>
            <c:numRef>
              <c:f>(SUM!$S$4,SUM!$S$8,SUM!$S$12,SUM!$S$16,SUM!$S$20,SUM!$S$24)</c:f>
              <c:numCache>
                <c:formatCode>0.00</c:formatCode>
                <c:ptCount val="6"/>
                <c:pt idx="0">
                  <c:v>3.9333333333333336</c:v>
                </c:pt>
                <c:pt idx="1">
                  <c:v>3.7808166409861323</c:v>
                </c:pt>
                <c:pt idx="2">
                  <c:v>3.833333333333333</c:v>
                </c:pt>
                <c:pt idx="3">
                  <c:v>3.5666666666666669</c:v>
                </c:pt>
                <c:pt idx="4">
                  <c:v>3.2936507936507935</c:v>
                </c:pt>
                <c:pt idx="5">
                  <c:v>3.6928104575163401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7A2-44AE-9176-284ECDF39B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470720"/>
        <c:axId val="51472256"/>
      </c:barChart>
      <c:catAx>
        <c:axId val="51470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472256"/>
        <c:crosses val="autoZero"/>
        <c:auto val="1"/>
        <c:lblAlgn val="ctr"/>
        <c:lblOffset val="100"/>
        <c:noMultiLvlLbl val="0"/>
      </c:catAx>
      <c:valAx>
        <c:axId val="51472256"/>
        <c:scaling>
          <c:orientation val="minMax"/>
          <c:max val="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47072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Magyar program</a:t>
            </a:r>
            <a:endParaRPr lang="en-US"/>
          </a:p>
        </c:rich>
      </c:tx>
      <c:layout>
        <c:manualLayout>
          <c:xMode val="edge"/>
          <c:yMode val="edge"/>
          <c:x val="0.37737021755939176"/>
          <c:y val="3.6750733258974676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SUM!$V$1</c:f>
              <c:strCache>
                <c:ptCount val="1"/>
                <c:pt idx="0">
                  <c:v>V/3. A rendelkezésre álló időt mennyire töltötte ki a valós tevékenység?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SUM!$B$2:$B$24</c:f>
              <c:strCache>
                <c:ptCount val="6"/>
                <c:pt idx="0">
                  <c:v>Kissebészet </c:v>
                </c:pt>
                <c:pt idx="1">
                  <c:v>Belgyógyászat</c:v>
                </c:pt>
                <c:pt idx="2">
                  <c:v>Gyerekgyógyászat </c:v>
                </c:pt>
                <c:pt idx="3">
                  <c:v>Neurológia </c:v>
                </c:pt>
                <c:pt idx="4">
                  <c:v>Sebészet </c:v>
                </c:pt>
                <c:pt idx="5">
                  <c:v>Szülészet </c:v>
                </c:pt>
              </c:strCache>
            </c:strRef>
          </c:cat>
          <c:val>
            <c:numRef>
              <c:f>SUM!$V$2:$V$24</c:f>
              <c:numCache>
                <c:formatCode>0.00</c:formatCode>
                <c:ptCount val="6"/>
                <c:pt idx="0">
                  <c:v>4.3819444444444446</c:v>
                </c:pt>
                <c:pt idx="1">
                  <c:v>3.8372914735866543</c:v>
                </c:pt>
                <c:pt idx="2">
                  <c:v>3.9942857142857147</c:v>
                </c:pt>
                <c:pt idx="3">
                  <c:v>3.7218614718614718</c:v>
                </c:pt>
                <c:pt idx="4">
                  <c:v>4.1178977272727266</c:v>
                </c:pt>
                <c:pt idx="5">
                  <c:v>3.7338056680161946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828-40B3-9DC5-5D3E02A37A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489792"/>
        <c:axId val="51507968"/>
      </c:barChart>
      <c:catAx>
        <c:axId val="5148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507968"/>
        <c:crosses val="autoZero"/>
        <c:auto val="1"/>
        <c:lblAlgn val="ctr"/>
        <c:lblOffset val="100"/>
        <c:noMultiLvlLbl val="0"/>
      </c:catAx>
      <c:valAx>
        <c:axId val="51507968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48979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English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SUM!$T$1</c:f>
              <c:strCache>
                <c:ptCount val="1"/>
                <c:pt idx="0">
                  <c:v>V/2. How much of the available time was actually spent on treatment-related activities?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(SUM!$B$4,SUM!$B$8,SUM!$B$12,SUM!$B$16,SUM!$B$20,SUM!$B$24)</c:f>
              <c:strCache>
                <c:ptCount val="6"/>
                <c:pt idx="0">
                  <c:v>Small Surgery</c:v>
                </c:pt>
                <c:pt idx="1">
                  <c:v>Internal Medicine</c:v>
                </c:pt>
                <c:pt idx="2">
                  <c:v>Pediatrics</c:v>
                </c:pt>
                <c:pt idx="3">
                  <c:v>Neurology</c:v>
                </c:pt>
                <c:pt idx="4">
                  <c:v>Surgery</c:v>
                </c:pt>
                <c:pt idx="5">
                  <c:v>Obstetrics and Gynecology</c:v>
                </c:pt>
              </c:strCache>
            </c:strRef>
          </c:cat>
          <c:val>
            <c:numRef>
              <c:f>(SUM!$T$4,SUM!$T$8,SUM!$T$12,SUM!$T$16,SUM!$T$20,SUM!$T$24)</c:f>
              <c:numCache>
                <c:formatCode>0.00</c:formatCode>
                <c:ptCount val="6"/>
                <c:pt idx="0">
                  <c:v>3.9666666666666668</c:v>
                </c:pt>
                <c:pt idx="1">
                  <c:v>3.7827426810477656</c:v>
                </c:pt>
                <c:pt idx="2">
                  <c:v>3.3571428571428572</c:v>
                </c:pt>
                <c:pt idx="3">
                  <c:v>2.8666666666666667</c:v>
                </c:pt>
                <c:pt idx="4">
                  <c:v>3.496031746031746</c:v>
                </c:pt>
                <c:pt idx="5">
                  <c:v>3.5637254901960782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A3A-4377-AFAD-0D1DBC65CC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152000"/>
        <c:axId val="51153536"/>
      </c:barChart>
      <c:catAx>
        <c:axId val="51152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153536"/>
        <c:crosses val="autoZero"/>
        <c:auto val="1"/>
        <c:lblAlgn val="ctr"/>
        <c:lblOffset val="100"/>
        <c:noMultiLvlLbl val="0"/>
      </c:catAx>
      <c:valAx>
        <c:axId val="51153536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15200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Magyar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SUM!$W$1</c:f>
              <c:strCache>
                <c:ptCount val="1"/>
                <c:pt idx="0">
                  <c:v>V/4. Volt-e lehetősége a gyakorlat során a gyakorlati készségeinek fejlesztésére (vérvétel, sebellátás, injekció beadása, stb.)?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SUM!$B$2:$B$24</c:f>
              <c:strCache>
                <c:ptCount val="6"/>
                <c:pt idx="0">
                  <c:v>Kissebészet </c:v>
                </c:pt>
                <c:pt idx="1">
                  <c:v>Belgyógyászat</c:v>
                </c:pt>
                <c:pt idx="2">
                  <c:v>Gyerekgyógyászat </c:v>
                </c:pt>
                <c:pt idx="3">
                  <c:v>Neurológia </c:v>
                </c:pt>
                <c:pt idx="4">
                  <c:v>Sebészet </c:v>
                </c:pt>
                <c:pt idx="5">
                  <c:v>Szülészet </c:v>
                </c:pt>
              </c:strCache>
            </c:strRef>
          </c:cat>
          <c:val>
            <c:numRef>
              <c:f>SUM!$W$2:$W$24</c:f>
              <c:numCache>
                <c:formatCode>0.00</c:formatCode>
                <c:ptCount val="6"/>
                <c:pt idx="0">
                  <c:v>4.2916666666666661</c:v>
                </c:pt>
                <c:pt idx="1">
                  <c:v>3.5677710843373491</c:v>
                </c:pt>
                <c:pt idx="2">
                  <c:v>3.0357142857142856</c:v>
                </c:pt>
                <c:pt idx="3">
                  <c:v>2.997835497835498</c:v>
                </c:pt>
                <c:pt idx="4">
                  <c:v>4.0085227272727266</c:v>
                </c:pt>
                <c:pt idx="5">
                  <c:v>3.3866396761133601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CB7-4548-8C66-E4491E7FBE1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589120"/>
        <c:axId val="51590656"/>
      </c:barChart>
      <c:catAx>
        <c:axId val="515891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590656"/>
        <c:crosses val="autoZero"/>
        <c:auto val="1"/>
        <c:lblAlgn val="ctr"/>
        <c:lblOffset val="100"/>
        <c:noMultiLvlLbl val="0"/>
      </c:catAx>
      <c:valAx>
        <c:axId val="515906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58912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English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SUM!$U$1</c:f>
              <c:strCache>
                <c:ptCount val="1"/>
                <c:pt idx="0">
                  <c:v>V/3. Could you improve your manual skills during block practice (blood sampling, wound care, administering injections, etc)?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(SUM!$B$4,SUM!$B$8,SUM!$B$12,SUM!$B$16,SUM!$B$20,SUM!$B$24)</c:f>
              <c:strCache>
                <c:ptCount val="6"/>
                <c:pt idx="0">
                  <c:v>Small Surgery</c:v>
                </c:pt>
                <c:pt idx="1">
                  <c:v>Internal Medicine</c:v>
                </c:pt>
                <c:pt idx="2">
                  <c:v>Pediatrics</c:v>
                </c:pt>
                <c:pt idx="3">
                  <c:v>Neurology</c:v>
                </c:pt>
                <c:pt idx="4">
                  <c:v>Surgery</c:v>
                </c:pt>
                <c:pt idx="5">
                  <c:v>Obstetrics and Gynecology</c:v>
                </c:pt>
              </c:strCache>
            </c:strRef>
          </c:cat>
          <c:val>
            <c:numRef>
              <c:f>(SUM!$U$4,SUM!$U$8,SUM!$U$12,SUM!$U$16,SUM!$U$20,SUM!$U$24)</c:f>
              <c:numCache>
                <c:formatCode>0.00</c:formatCode>
                <c:ptCount val="6"/>
                <c:pt idx="0">
                  <c:v>3.3857142857142861</c:v>
                </c:pt>
                <c:pt idx="1">
                  <c:v>2.9857473035439135</c:v>
                </c:pt>
                <c:pt idx="2">
                  <c:v>2.7619047619047619</c:v>
                </c:pt>
                <c:pt idx="3">
                  <c:v>2.4666666666666668</c:v>
                </c:pt>
                <c:pt idx="4">
                  <c:v>3.123015873015873</c:v>
                </c:pt>
                <c:pt idx="5">
                  <c:v>2.9183006535947711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C89-4FEC-A3F0-CFC6B7A812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611520"/>
        <c:axId val="51613056"/>
      </c:barChart>
      <c:catAx>
        <c:axId val="51611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613056"/>
        <c:crosses val="autoZero"/>
        <c:auto val="1"/>
        <c:lblAlgn val="ctr"/>
        <c:lblOffset val="100"/>
        <c:noMultiLvlLbl val="0"/>
      </c:catAx>
      <c:valAx>
        <c:axId val="51613056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61152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Magyar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SUM!$X$1</c:f>
              <c:strCache>
                <c:ptCount val="1"/>
                <c:pt idx="0">
                  <c:v>V/5. Milyen mértékben segítették/tették lehetővé a gyakorlaton elérhető diagnosztikai eszközök (pl.: UH, EKG, stb.) használatának elsajátítását?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SUM!$B$2:$B$24</c:f>
              <c:strCache>
                <c:ptCount val="6"/>
                <c:pt idx="0">
                  <c:v>Kissebészet </c:v>
                </c:pt>
                <c:pt idx="1">
                  <c:v>Belgyógyászat</c:v>
                </c:pt>
                <c:pt idx="2">
                  <c:v>Gyerekgyógyászat </c:v>
                </c:pt>
                <c:pt idx="3">
                  <c:v>Neurológia </c:v>
                </c:pt>
                <c:pt idx="4">
                  <c:v>Sebészet </c:v>
                </c:pt>
                <c:pt idx="5">
                  <c:v>Szülészet </c:v>
                </c:pt>
              </c:strCache>
            </c:strRef>
          </c:cat>
          <c:val>
            <c:numRef>
              <c:f>SUM!$X$2:$X$24</c:f>
              <c:numCache>
                <c:formatCode>0.00</c:formatCode>
                <c:ptCount val="6"/>
                <c:pt idx="0">
                  <c:v>3.541666666666667</c:v>
                </c:pt>
                <c:pt idx="1">
                  <c:v>3.5998030583873959</c:v>
                </c:pt>
                <c:pt idx="2">
                  <c:v>3.0542857142857143</c:v>
                </c:pt>
                <c:pt idx="3">
                  <c:v>3.3722943722943723</c:v>
                </c:pt>
                <c:pt idx="4">
                  <c:v>3.5625</c:v>
                </c:pt>
                <c:pt idx="5">
                  <c:v>3.3137651821862351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051-4D47-93CF-C1844F5F9C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217152"/>
        <c:axId val="51218688"/>
      </c:barChart>
      <c:catAx>
        <c:axId val="51217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218688"/>
        <c:crosses val="autoZero"/>
        <c:auto val="1"/>
        <c:lblAlgn val="ctr"/>
        <c:lblOffset val="100"/>
        <c:noMultiLvlLbl val="0"/>
      </c:catAx>
      <c:valAx>
        <c:axId val="51218688"/>
        <c:scaling>
          <c:orientation val="minMax"/>
          <c:max val="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21715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English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SUM!$V$1</c:f>
              <c:strCache>
                <c:ptCount val="1"/>
                <c:pt idx="0">
                  <c:v>V/4. How much opportunity were you given to use diagnostic tools (e.g. sonography and ECG equipment, etc.) at the site of block practice?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(SUM!$B$4,SUM!$B$8,SUM!$B$12,SUM!$B$16,SUM!$B$20,SUM!$B$24)</c:f>
              <c:strCache>
                <c:ptCount val="6"/>
                <c:pt idx="0">
                  <c:v>Small Surgery</c:v>
                </c:pt>
                <c:pt idx="1">
                  <c:v>Internal Medicine</c:v>
                </c:pt>
                <c:pt idx="2">
                  <c:v>Pediatrics</c:v>
                </c:pt>
                <c:pt idx="3">
                  <c:v>Neurology</c:v>
                </c:pt>
                <c:pt idx="4">
                  <c:v>Surgery</c:v>
                </c:pt>
                <c:pt idx="5">
                  <c:v>Obstetrics and Gynecology</c:v>
                </c:pt>
              </c:strCache>
            </c:strRef>
          </c:cat>
          <c:val>
            <c:numRef>
              <c:f>(SUM!$V$4,SUM!$V$8,SUM!$V$12,SUM!$V$16,SUM!$V$20,SUM!$V$24)</c:f>
              <c:numCache>
                <c:formatCode>0.00</c:formatCode>
                <c:ptCount val="6"/>
                <c:pt idx="0">
                  <c:v>3.1142857142857139</c:v>
                </c:pt>
                <c:pt idx="1">
                  <c:v>2.9822804314329736</c:v>
                </c:pt>
                <c:pt idx="2">
                  <c:v>2.3571428571428572</c:v>
                </c:pt>
                <c:pt idx="3">
                  <c:v>2.7666666666666666</c:v>
                </c:pt>
                <c:pt idx="4">
                  <c:v>2.5674603174603172</c:v>
                </c:pt>
                <c:pt idx="5">
                  <c:v>3.129084967320261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6F6-4A2E-ACAB-5E91BD684F5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513984"/>
        <c:axId val="51519872"/>
      </c:barChart>
      <c:catAx>
        <c:axId val="51513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519872"/>
        <c:crosses val="autoZero"/>
        <c:auto val="1"/>
        <c:lblAlgn val="ctr"/>
        <c:lblOffset val="100"/>
        <c:noMultiLvlLbl val="0"/>
      </c:catAx>
      <c:valAx>
        <c:axId val="51519872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51398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Magyar program</a:t>
            </a:r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SUM!$Y$1</c:f>
              <c:strCache>
                <c:ptCount val="1"/>
                <c:pt idx="0">
                  <c:v>V/6. Mennyiben segítette a gyakorlat a betegségek tűneteinek, terápiájának és diagnosztikájának elsajátítását?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SUM!$B$2:$B$24</c:f>
              <c:strCache>
                <c:ptCount val="6"/>
                <c:pt idx="0">
                  <c:v>Kissebészet </c:v>
                </c:pt>
                <c:pt idx="1">
                  <c:v>Belgyógyászat</c:v>
                </c:pt>
                <c:pt idx="2">
                  <c:v>Gyerekgyógyászat </c:v>
                </c:pt>
                <c:pt idx="3">
                  <c:v>Neurológia </c:v>
                </c:pt>
                <c:pt idx="4">
                  <c:v>Sebészet </c:v>
                </c:pt>
                <c:pt idx="5">
                  <c:v>Szülészet </c:v>
                </c:pt>
              </c:strCache>
            </c:strRef>
          </c:cat>
          <c:val>
            <c:numRef>
              <c:f>SUM!$Y$2:$Y$24</c:f>
              <c:numCache>
                <c:formatCode>0.00</c:formatCode>
                <c:ptCount val="6"/>
                <c:pt idx="0">
                  <c:v>4.1736111111111107</c:v>
                </c:pt>
                <c:pt idx="1">
                  <c:v>4.2230074142724749</c:v>
                </c:pt>
                <c:pt idx="2">
                  <c:v>4.3485714285714288</c:v>
                </c:pt>
                <c:pt idx="3">
                  <c:v>4.116883116883117</c:v>
                </c:pt>
                <c:pt idx="4">
                  <c:v>4.2428977272727266</c:v>
                </c:pt>
                <c:pt idx="5">
                  <c:v>3.9817813765182191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B27-46CC-8429-CBCFA0D3C65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566080"/>
        <c:axId val="51567616"/>
      </c:barChart>
      <c:catAx>
        <c:axId val="51566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2760000" spcFirstLastPara="1" vertOverflow="ellipsis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567616"/>
        <c:crosses val="autoZero"/>
        <c:auto val="1"/>
        <c:lblAlgn val="ctr"/>
        <c:lblOffset val="100"/>
        <c:noMultiLvlLbl val="0"/>
      </c:catAx>
      <c:valAx>
        <c:axId val="51567616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56608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English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SUM!$W$1</c:f>
              <c:strCache>
                <c:ptCount val="1"/>
                <c:pt idx="0">
                  <c:v>V/5. How much did block practice contribute to familiarising yourself with the symptoms, treatment and diagnosis of diseases?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(SUM!$B$4,SUM!$B$8,SUM!$B$12,SUM!$B$16,SUM!$B$20,SUM!$B$24)</c:f>
              <c:strCache>
                <c:ptCount val="6"/>
                <c:pt idx="0">
                  <c:v>Small Surgery</c:v>
                </c:pt>
                <c:pt idx="1">
                  <c:v>Internal Medicine</c:v>
                </c:pt>
                <c:pt idx="2">
                  <c:v>Pediatrics</c:v>
                </c:pt>
                <c:pt idx="3">
                  <c:v>Neurology</c:v>
                </c:pt>
                <c:pt idx="4">
                  <c:v>Surgery</c:v>
                </c:pt>
                <c:pt idx="5">
                  <c:v>Obstetrics and Gynecology</c:v>
                </c:pt>
              </c:strCache>
            </c:strRef>
          </c:cat>
          <c:val>
            <c:numRef>
              <c:f>(SUM!$W$4,SUM!$W$8,SUM!$W$12,SUM!$W$16,SUM!$W$20,SUM!$W$24)</c:f>
              <c:numCache>
                <c:formatCode>0.00</c:formatCode>
                <c:ptCount val="6"/>
                <c:pt idx="0">
                  <c:v>3.7666666666666666</c:v>
                </c:pt>
                <c:pt idx="1">
                  <c:v>3.7892912172573192</c:v>
                </c:pt>
                <c:pt idx="2">
                  <c:v>3.6190476190476186</c:v>
                </c:pt>
                <c:pt idx="3">
                  <c:v>3.4</c:v>
                </c:pt>
                <c:pt idx="4">
                  <c:v>3.6507936507936511</c:v>
                </c:pt>
                <c:pt idx="5">
                  <c:v>3.5375816993464051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8CE-4331-9438-D01D86690D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281280"/>
        <c:axId val="51287168"/>
      </c:barChart>
      <c:catAx>
        <c:axId val="51281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287168"/>
        <c:crosses val="autoZero"/>
        <c:auto val="1"/>
        <c:lblAlgn val="ctr"/>
        <c:lblOffset val="100"/>
        <c:noMultiLvlLbl val="0"/>
      </c:catAx>
      <c:valAx>
        <c:axId val="51287168"/>
        <c:scaling>
          <c:orientation val="minMax"/>
          <c:max val="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281280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sz="1400" b="0" i="0" baseline="0">
                <a:effectLst/>
              </a:rPr>
              <a:t>Összes válaszok számára vonatkoztatva (n=525)</a:t>
            </a:r>
            <a:endParaRPr lang="en-US" sz="140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96F-4EAB-ACAA-31E5562A558C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96F-4EAB-ACAA-31E5562A558C}"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96F-4EAB-ACAA-31E5562A558C}"/>
                </c:ext>
              </c:extLst>
            </c:dLbl>
            <c:dLbl>
              <c:idx val="5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96F-4EAB-ACAA-31E5562A558C}"/>
                </c:ext>
              </c:extLst>
            </c:dLbl>
            <c:dLbl>
              <c:idx val="8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96F-4EAB-ACAA-31E5562A558C}"/>
                </c:ext>
              </c:extLst>
            </c:dLbl>
            <c:dLbl>
              <c:idx val="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96F-4EAB-ACAA-31E5562A558C}"/>
                </c:ext>
              </c:extLst>
            </c:dLbl>
            <c:dLbl>
              <c:idx val="1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96F-4EAB-ACAA-31E5562A558C}"/>
                </c:ext>
              </c:extLst>
            </c:dLbl>
            <c:dLbl>
              <c:idx val="1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96F-4EAB-ACAA-31E5562A558C}"/>
                </c:ext>
              </c:extLst>
            </c:dLbl>
            <c:dLbl>
              <c:idx val="16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96F-4EAB-ACAA-31E5562A558C}"/>
                </c:ext>
              </c:extLst>
            </c:dLbl>
            <c:dLbl>
              <c:idx val="17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96F-4EAB-ACAA-31E5562A558C}"/>
                </c:ext>
              </c:extLst>
            </c:dLbl>
            <c:dLbl>
              <c:idx val="2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96F-4EAB-ACAA-31E5562A558C}"/>
                </c:ext>
              </c:extLst>
            </c:dLbl>
            <c:dLbl>
              <c:idx val="2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96F-4EAB-ACAA-31E5562A558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SUM!$A$27:$A$49</c:f>
              <c:strCache>
                <c:ptCount val="23"/>
                <c:pt idx="0">
                  <c:v>DE Kissebészet</c:v>
                </c:pt>
                <c:pt idx="1">
                  <c:v>Egyéb Kissebészet</c:v>
                </c:pt>
                <c:pt idx="2">
                  <c:v>Kissebészet SUM</c:v>
                </c:pt>
                <c:pt idx="4">
                  <c:v>DE Bel</c:v>
                </c:pt>
                <c:pt idx="5">
                  <c:v>Egyéb Bel</c:v>
                </c:pt>
                <c:pt idx="6">
                  <c:v>Bel SUM</c:v>
                </c:pt>
                <c:pt idx="8">
                  <c:v>DE Gyerekgyógyászat</c:v>
                </c:pt>
                <c:pt idx="9">
                  <c:v>Egyéb Gyerekgyógyászat</c:v>
                </c:pt>
                <c:pt idx="10">
                  <c:v>Gyerekgyógyászat SUM</c:v>
                </c:pt>
                <c:pt idx="12">
                  <c:v>DE Neurológia</c:v>
                </c:pt>
                <c:pt idx="13">
                  <c:v>Egyéb Neurológia</c:v>
                </c:pt>
                <c:pt idx="14">
                  <c:v>Neurológia SUM</c:v>
                </c:pt>
                <c:pt idx="16">
                  <c:v>DE Sebészet</c:v>
                </c:pt>
                <c:pt idx="17">
                  <c:v>Egyéb Sebészet</c:v>
                </c:pt>
                <c:pt idx="18">
                  <c:v>Sebészet SUM</c:v>
                </c:pt>
                <c:pt idx="20">
                  <c:v>DE Szülészet</c:v>
                </c:pt>
                <c:pt idx="21">
                  <c:v>Egyéb Szülészet</c:v>
                </c:pt>
                <c:pt idx="22">
                  <c:v>Szülészet SUM</c:v>
                </c:pt>
              </c:strCache>
            </c:strRef>
          </c:cat>
          <c:val>
            <c:numRef>
              <c:f>SUM!$C$27:$C$49</c:f>
              <c:numCache>
                <c:formatCode>0.00%</c:formatCode>
                <c:ptCount val="23"/>
                <c:pt idx="0">
                  <c:v>6.8571428571428575E-2</c:v>
                </c:pt>
                <c:pt idx="1">
                  <c:v>1.5238095238095238E-2</c:v>
                </c:pt>
                <c:pt idx="2">
                  <c:v>8.3809523809523806E-2</c:v>
                </c:pt>
                <c:pt idx="4">
                  <c:v>7.9047619047619047E-2</c:v>
                </c:pt>
                <c:pt idx="5">
                  <c:v>4.9523809523809526E-2</c:v>
                </c:pt>
                <c:pt idx="6">
                  <c:v>0.12857142857142856</c:v>
                </c:pt>
                <c:pt idx="8">
                  <c:v>9.5238095238095233E-2</c:v>
                </c:pt>
                <c:pt idx="9">
                  <c:v>1.3333333333333334E-2</c:v>
                </c:pt>
                <c:pt idx="10">
                  <c:v>0.10857142857142857</c:v>
                </c:pt>
                <c:pt idx="12">
                  <c:v>6.2857142857142861E-2</c:v>
                </c:pt>
                <c:pt idx="13">
                  <c:v>2.6666666666666668E-2</c:v>
                </c:pt>
                <c:pt idx="14">
                  <c:v>8.9523809523809533E-2</c:v>
                </c:pt>
                <c:pt idx="16">
                  <c:v>6.0952380952380952E-2</c:v>
                </c:pt>
                <c:pt idx="17">
                  <c:v>2.0952380952380951E-2</c:v>
                </c:pt>
                <c:pt idx="18">
                  <c:v>8.1904761904761897E-2</c:v>
                </c:pt>
                <c:pt idx="20">
                  <c:v>7.2380952380952379E-2</c:v>
                </c:pt>
                <c:pt idx="21">
                  <c:v>4.9523809523809526E-2</c:v>
                </c:pt>
                <c:pt idx="22">
                  <c:v>0.1219047619047619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96F-4EAB-ACAA-31E5562A55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3489664"/>
        <c:axId val="33491200"/>
      </c:barChart>
      <c:catAx>
        <c:axId val="33489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3491200"/>
        <c:crosses val="autoZero"/>
        <c:auto val="1"/>
        <c:lblAlgn val="ctr"/>
        <c:lblOffset val="100"/>
        <c:noMultiLvlLbl val="0"/>
      </c:catAx>
      <c:valAx>
        <c:axId val="334912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33489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Magyar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SUM!$Z$1</c:f>
              <c:strCache>
                <c:ptCount val="1"/>
                <c:pt idx="0">
                  <c:v>V/7. Viziteken aktívan vett részt?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SUM!$B$2:$B$24</c:f>
              <c:strCache>
                <c:ptCount val="6"/>
                <c:pt idx="0">
                  <c:v>Kissebészet </c:v>
                </c:pt>
                <c:pt idx="1">
                  <c:v>Belgyógyászat</c:v>
                </c:pt>
                <c:pt idx="2">
                  <c:v>Gyerekgyógyászat </c:v>
                </c:pt>
                <c:pt idx="3">
                  <c:v>Neurológia </c:v>
                </c:pt>
                <c:pt idx="4">
                  <c:v>Sebészet </c:v>
                </c:pt>
                <c:pt idx="5">
                  <c:v>Szülészet </c:v>
                </c:pt>
              </c:strCache>
            </c:strRef>
          </c:cat>
          <c:val>
            <c:numRef>
              <c:f>SUM!$Z$2:$Z$24</c:f>
              <c:numCache>
                <c:formatCode>0.00</c:formatCode>
                <c:ptCount val="6"/>
                <c:pt idx="0">
                  <c:v>3.4444444444444446</c:v>
                </c:pt>
                <c:pt idx="1">
                  <c:v>4.3699606116774792</c:v>
                </c:pt>
                <c:pt idx="2">
                  <c:v>4.4071428571428566</c:v>
                </c:pt>
                <c:pt idx="3">
                  <c:v>3.4350649350649354</c:v>
                </c:pt>
                <c:pt idx="4">
                  <c:v>4.3522727272727266</c:v>
                </c:pt>
                <c:pt idx="5">
                  <c:v>3.7661943319838054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98E-441C-95E5-59523EE054E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8777472"/>
        <c:axId val="51310592"/>
      </c:barChart>
      <c:catAx>
        <c:axId val="48777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310592"/>
        <c:crosses val="autoZero"/>
        <c:auto val="1"/>
        <c:lblAlgn val="ctr"/>
        <c:lblOffset val="100"/>
        <c:noMultiLvlLbl val="0"/>
      </c:catAx>
      <c:valAx>
        <c:axId val="5131059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877747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English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SUM!$X$1</c:f>
              <c:strCache>
                <c:ptCount val="1"/>
                <c:pt idx="0">
                  <c:v>V/6. Did you actively participate in rounds?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(SUM!$B$4,SUM!$B$8,SUM!$B$12,SUM!$B$16,SUM!$B$20,SUM!$B$24)</c:f>
              <c:strCache>
                <c:ptCount val="6"/>
                <c:pt idx="0">
                  <c:v>Small Surgery</c:v>
                </c:pt>
                <c:pt idx="1">
                  <c:v>Internal Medicine</c:v>
                </c:pt>
                <c:pt idx="2">
                  <c:v>Pediatrics</c:v>
                </c:pt>
                <c:pt idx="3">
                  <c:v>Neurology</c:v>
                </c:pt>
                <c:pt idx="4">
                  <c:v>Surgery</c:v>
                </c:pt>
                <c:pt idx="5">
                  <c:v>Obstetrics and Gynecology</c:v>
                </c:pt>
              </c:strCache>
            </c:strRef>
          </c:cat>
          <c:val>
            <c:numRef>
              <c:f>(SUM!$X$4,SUM!$X$8,SUM!$X$12,SUM!$X$16,SUM!$X$20,SUM!$X$24)</c:f>
              <c:numCache>
                <c:formatCode>0.00</c:formatCode>
                <c:ptCount val="6"/>
                <c:pt idx="0">
                  <c:v>3.138095238095238</c:v>
                </c:pt>
                <c:pt idx="1">
                  <c:v>3.9483821263482284</c:v>
                </c:pt>
                <c:pt idx="2">
                  <c:v>3.4523809523809526</c:v>
                </c:pt>
                <c:pt idx="3">
                  <c:v>3</c:v>
                </c:pt>
                <c:pt idx="4">
                  <c:v>3.0436507936507935</c:v>
                </c:pt>
                <c:pt idx="5">
                  <c:v>3.7369281045751634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E86-4963-B55F-800911AA48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339648"/>
        <c:axId val="51341184"/>
      </c:barChart>
      <c:catAx>
        <c:axId val="51339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341184"/>
        <c:crosses val="autoZero"/>
        <c:auto val="1"/>
        <c:lblAlgn val="ctr"/>
        <c:lblOffset val="100"/>
        <c:noMultiLvlLbl val="0"/>
      </c:catAx>
      <c:valAx>
        <c:axId val="51341184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33964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Magyar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SUM!$AA$1</c:f>
              <c:strCache>
                <c:ptCount val="1"/>
                <c:pt idx="0">
                  <c:v>Problémamegoldó-képesség javulása - V/8. Mennyire javult a problémameoldó-képessége?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SUM!$B$2:$B$24</c:f>
              <c:strCache>
                <c:ptCount val="6"/>
                <c:pt idx="0">
                  <c:v>Kissebészet </c:v>
                </c:pt>
                <c:pt idx="1">
                  <c:v>Belgyógyászat</c:v>
                </c:pt>
                <c:pt idx="2">
                  <c:v>Gyerekgyógyászat </c:v>
                </c:pt>
                <c:pt idx="3">
                  <c:v>Neurológia </c:v>
                </c:pt>
                <c:pt idx="4">
                  <c:v>Sebészet </c:v>
                </c:pt>
                <c:pt idx="5">
                  <c:v>Szülészet </c:v>
                </c:pt>
              </c:strCache>
            </c:strRef>
          </c:cat>
          <c:val>
            <c:numRef>
              <c:f>SUM!$AA$2:$AA$24</c:f>
              <c:numCache>
                <c:formatCode>0.00</c:formatCode>
                <c:ptCount val="6"/>
                <c:pt idx="0">
                  <c:v>3.7430555555555554</c:v>
                </c:pt>
                <c:pt idx="1">
                  <c:v>3.602004170528267</c:v>
                </c:pt>
                <c:pt idx="2">
                  <c:v>3.5285714285714285</c:v>
                </c:pt>
                <c:pt idx="3">
                  <c:v>3.4783549783549783</c:v>
                </c:pt>
                <c:pt idx="4">
                  <c:v>3.7173295454545454</c:v>
                </c:pt>
                <c:pt idx="5">
                  <c:v>3.4301619433198383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9BC-4563-9CE5-1A3040EB810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371008"/>
        <c:axId val="51643136"/>
      </c:barChart>
      <c:catAx>
        <c:axId val="51371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643136"/>
        <c:crosses val="autoZero"/>
        <c:auto val="1"/>
        <c:lblAlgn val="ctr"/>
        <c:lblOffset val="100"/>
        <c:noMultiLvlLbl val="0"/>
      </c:catAx>
      <c:valAx>
        <c:axId val="51643136"/>
        <c:scaling>
          <c:orientation val="minMax"/>
          <c:max val="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37100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English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SUM!$Y$1</c:f>
              <c:strCache>
                <c:ptCount val="1"/>
                <c:pt idx="0">
                  <c:v>V/7. In what extent did the practice help you in developing problem solving skills?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(SUM!$B$4,SUM!$B$8,SUM!$B$12,SUM!$B$16,SUM!$B$20,SUM!$B$24)</c:f>
              <c:strCache>
                <c:ptCount val="6"/>
                <c:pt idx="0">
                  <c:v>Small Surgery</c:v>
                </c:pt>
                <c:pt idx="1">
                  <c:v>Internal Medicine</c:v>
                </c:pt>
                <c:pt idx="2">
                  <c:v>Pediatrics</c:v>
                </c:pt>
                <c:pt idx="3">
                  <c:v>Neurology</c:v>
                </c:pt>
                <c:pt idx="4">
                  <c:v>Surgery</c:v>
                </c:pt>
                <c:pt idx="5">
                  <c:v>Obstetrics and Gynecology</c:v>
                </c:pt>
              </c:strCache>
            </c:strRef>
          </c:cat>
          <c:val>
            <c:numRef>
              <c:f>(SUM!$Y$4,SUM!$Y$8,SUM!$Y$12,SUM!$Y$16,SUM!$Y$20,SUM!$Y$24)</c:f>
              <c:numCache>
                <c:formatCode>0.00</c:formatCode>
                <c:ptCount val="6"/>
                <c:pt idx="0">
                  <c:v>3.3428571428571425</c:v>
                </c:pt>
                <c:pt idx="1">
                  <c:v>3.578582434514638</c:v>
                </c:pt>
                <c:pt idx="2">
                  <c:v>2.8095238095238093</c:v>
                </c:pt>
                <c:pt idx="3">
                  <c:v>3.0666666666666669</c:v>
                </c:pt>
                <c:pt idx="4">
                  <c:v>3.1587301587301586</c:v>
                </c:pt>
                <c:pt idx="5">
                  <c:v>3.4493464052287583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3DBB-46F2-B0B6-48815045EB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688576"/>
        <c:axId val="51690112"/>
      </c:barChart>
      <c:catAx>
        <c:axId val="516885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690112"/>
        <c:crosses val="autoZero"/>
        <c:auto val="1"/>
        <c:lblAlgn val="ctr"/>
        <c:lblOffset val="100"/>
        <c:noMultiLvlLbl val="0"/>
      </c:catAx>
      <c:valAx>
        <c:axId val="51690112"/>
        <c:scaling>
          <c:orientation val="minMax"/>
          <c:max val="5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688576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Magyar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SUM!$AB$1</c:f>
              <c:strCache>
                <c:ptCount val="1"/>
                <c:pt idx="0">
                  <c:v>V/9. Az előirt gyakorlati elemeknek hány százalékát végezte el valóban? (és nem csak aláirás történt)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SUM!$B$2:$B$24</c:f>
              <c:strCache>
                <c:ptCount val="6"/>
                <c:pt idx="0">
                  <c:v>Kissebészet </c:v>
                </c:pt>
                <c:pt idx="1">
                  <c:v>Belgyógyászat</c:v>
                </c:pt>
                <c:pt idx="2">
                  <c:v>Gyerekgyógyászat </c:v>
                </c:pt>
                <c:pt idx="3">
                  <c:v>Neurológia </c:v>
                </c:pt>
                <c:pt idx="4">
                  <c:v>Sebészet </c:v>
                </c:pt>
                <c:pt idx="5">
                  <c:v>Szülészet </c:v>
                </c:pt>
              </c:strCache>
            </c:strRef>
          </c:cat>
          <c:val>
            <c:numRef>
              <c:f>SUM!$AB$2:$AB$24</c:f>
              <c:numCache>
                <c:formatCode>0</c:formatCode>
                <c:ptCount val="6"/>
                <c:pt idx="0">
                  <c:v>4.2222222222222223</c:v>
                </c:pt>
                <c:pt idx="1">
                  <c:v>3.8758688600556073</c:v>
                </c:pt>
                <c:pt idx="2">
                  <c:v>3.6885714285714286</c:v>
                </c:pt>
                <c:pt idx="3">
                  <c:v>3.5952380952380953</c:v>
                </c:pt>
                <c:pt idx="4">
                  <c:v>4.0880681818181817</c:v>
                </c:pt>
                <c:pt idx="5">
                  <c:v>3.7672064777327936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4B5-4819-97F0-A5F0B0A6704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8660224"/>
        <c:axId val="148661760"/>
      </c:barChart>
      <c:catAx>
        <c:axId val="1486602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48661760"/>
        <c:crosses val="autoZero"/>
        <c:auto val="1"/>
        <c:lblAlgn val="ctr"/>
        <c:lblOffset val="100"/>
        <c:noMultiLvlLbl val="0"/>
      </c:catAx>
      <c:valAx>
        <c:axId val="148661760"/>
        <c:scaling>
          <c:orientation val="minMax"/>
          <c:min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48660224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English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SUM!$Z$1</c:f>
              <c:strCache>
                <c:ptCount val="1"/>
                <c:pt idx="0">
                  <c:v>V/8. How much percentage of the practical elements did you fulfill actually?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numFmt formatCode="#,##0.0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(SUM!$B$4,SUM!$B$8,SUM!$B$12,SUM!$B$16,SUM!$B$20,SUM!$B$24)</c:f>
              <c:strCache>
                <c:ptCount val="6"/>
                <c:pt idx="0">
                  <c:v>Small Surgery</c:v>
                </c:pt>
                <c:pt idx="1">
                  <c:v>Internal Medicine</c:v>
                </c:pt>
                <c:pt idx="2">
                  <c:v>Pediatrics</c:v>
                </c:pt>
                <c:pt idx="3">
                  <c:v>Neurology</c:v>
                </c:pt>
                <c:pt idx="4">
                  <c:v>Surgery</c:v>
                </c:pt>
                <c:pt idx="5">
                  <c:v>Obstetrics and Gynecology</c:v>
                </c:pt>
              </c:strCache>
            </c:strRef>
          </c:cat>
          <c:val>
            <c:numRef>
              <c:f>(SUM!$Z$4,SUM!$Z$8,SUM!$Z$12,SUM!$Z$16,SUM!$Z$20,SUM!$Z$24)</c:f>
              <c:numCache>
                <c:formatCode>0</c:formatCode>
                <c:ptCount val="6"/>
                <c:pt idx="0">
                  <c:v>3.8285714285714283</c:v>
                </c:pt>
                <c:pt idx="1">
                  <c:v>3.7003081664098616</c:v>
                </c:pt>
                <c:pt idx="2">
                  <c:v>3.1904761904761907</c:v>
                </c:pt>
                <c:pt idx="3">
                  <c:v>3.2</c:v>
                </c:pt>
                <c:pt idx="4">
                  <c:v>3.4722222222222223</c:v>
                </c:pt>
                <c:pt idx="5">
                  <c:v>3.5718954248366011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52E-4467-AB87-28FC162AEE9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48694912"/>
        <c:axId val="148696448"/>
      </c:barChart>
      <c:catAx>
        <c:axId val="148694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48696448"/>
        <c:crosses val="autoZero"/>
        <c:auto val="1"/>
        <c:lblAlgn val="ctr"/>
        <c:lblOffset val="100"/>
        <c:noMultiLvlLbl val="0"/>
      </c:catAx>
      <c:valAx>
        <c:axId val="148696448"/>
        <c:scaling>
          <c:orientation val="minMax"/>
          <c:max val="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48694912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Magyar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SUM!$AC$1</c:f>
              <c:strCache>
                <c:ptCount val="1"/>
                <c:pt idx="0">
                  <c:v>VI/1. Véleményét összegezve, mennyire felelt meg a blokkgyakorlat az Ön elvárásainak?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SUM!$B$2:$B$24</c:f>
              <c:strCache>
                <c:ptCount val="6"/>
                <c:pt idx="0">
                  <c:v>Kissebészet </c:v>
                </c:pt>
                <c:pt idx="1">
                  <c:v>Belgyógyászat</c:v>
                </c:pt>
                <c:pt idx="2">
                  <c:v>Gyerekgyógyászat </c:v>
                </c:pt>
                <c:pt idx="3">
                  <c:v>Neurológia </c:v>
                </c:pt>
                <c:pt idx="4">
                  <c:v>Sebészet </c:v>
                </c:pt>
                <c:pt idx="5">
                  <c:v>Szülészet </c:v>
                </c:pt>
              </c:strCache>
            </c:strRef>
          </c:cat>
          <c:val>
            <c:numRef>
              <c:f>SUM!$AC$2:$AC$24</c:f>
              <c:numCache>
                <c:formatCode>0.00</c:formatCode>
                <c:ptCount val="6"/>
                <c:pt idx="0">
                  <c:v>4.4305555555555554</c:v>
                </c:pt>
                <c:pt idx="1">
                  <c:v>4.1549467099165893</c:v>
                </c:pt>
                <c:pt idx="2">
                  <c:v>4.1542857142857148</c:v>
                </c:pt>
                <c:pt idx="3">
                  <c:v>3.9199134199134198</c:v>
                </c:pt>
                <c:pt idx="4">
                  <c:v>4.2443181818181817</c:v>
                </c:pt>
                <c:pt idx="5">
                  <c:v>4.0850202429149798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0E7-4DDC-9104-C16021BC04C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803648"/>
        <c:axId val="51805184"/>
      </c:barChart>
      <c:catAx>
        <c:axId val="518036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805184"/>
        <c:crosses val="autoZero"/>
        <c:auto val="1"/>
        <c:lblAlgn val="ctr"/>
        <c:lblOffset val="100"/>
        <c:noMultiLvlLbl val="0"/>
      </c:catAx>
      <c:valAx>
        <c:axId val="51805184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803648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8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/>
              <a:t>English program</a:t>
            </a:r>
            <a:endParaRPr lang="en-US"/>
          </a:p>
        </c:rich>
      </c:tx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SUM!$AA$1</c:f>
              <c:strCache>
                <c:ptCount val="1"/>
                <c:pt idx="0">
                  <c:v>VI/1. Summary, how much did block practice meet your expectations?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(SUM!$B$4,SUM!$B$8,SUM!$B$12,SUM!$B$16,SUM!$B$20,SUM!$B$24)</c:f>
              <c:strCache>
                <c:ptCount val="6"/>
                <c:pt idx="0">
                  <c:v>Small Surgery</c:v>
                </c:pt>
                <c:pt idx="1">
                  <c:v>Internal Medicine</c:v>
                </c:pt>
                <c:pt idx="2">
                  <c:v>Pediatrics</c:v>
                </c:pt>
                <c:pt idx="3">
                  <c:v>Neurology</c:v>
                </c:pt>
                <c:pt idx="4">
                  <c:v>Surgery</c:v>
                </c:pt>
                <c:pt idx="5">
                  <c:v>Obstetrics and Gynecology</c:v>
                </c:pt>
              </c:strCache>
            </c:strRef>
          </c:cat>
          <c:val>
            <c:numRef>
              <c:f>(SUM!$AA$4,SUM!$AA$8,SUM!$AA$12,SUM!$AA$16,SUM!$AA$20,SUM!$AA$24)</c:f>
              <c:numCache>
                <c:formatCode>0.00</c:formatCode>
                <c:ptCount val="6"/>
                <c:pt idx="0">
                  <c:v>3.7238095238095239</c:v>
                </c:pt>
                <c:pt idx="1">
                  <c:v>3.5385208012326657</c:v>
                </c:pt>
                <c:pt idx="2">
                  <c:v>3.3095238095238093</c:v>
                </c:pt>
                <c:pt idx="3">
                  <c:v>3.1333333333333333</c:v>
                </c:pt>
                <c:pt idx="4">
                  <c:v>3.4682539682539684</c:v>
                </c:pt>
                <c:pt idx="5">
                  <c:v>3.5310457516339868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E8F-4500-AAD3-98ACB007654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1838336"/>
        <c:axId val="149042304"/>
      </c:barChart>
      <c:catAx>
        <c:axId val="518383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149042304"/>
        <c:crosses val="autoZero"/>
        <c:auto val="1"/>
        <c:lblAlgn val="ctr"/>
        <c:lblOffset val="100"/>
        <c:noMultiLvlLbl val="0"/>
      </c:catAx>
      <c:valAx>
        <c:axId val="149042304"/>
        <c:scaling>
          <c:orientation val="minMax"/>
          <c:max val="5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51838336"/>
        <c:crosses val="autoZero"/>
        <c:crossBetween val="between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hu-H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sz="1400" b="0" i="0" u="none" strike="noStrike" baseline="0">
                <a:effectLst/>
              </a:rPr>
              <a:t>Compared to the total number of the answers (=283)</a:t>
            </a:r>
            <a:endParaRPr lang="en-US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SUM!$C$1</c:f>
              <c:strCache>
                <c:ptCount val="1"/>
                <c:pt idx="0">
                  <c:v>Rate of responsives (/200 students)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D7C-4753-9F8C-81E3E4AA7948}"/>
                </c:ext>
              </c:extLst>
            </c:dLbl>
            <c:dLbl>
              <c:idx val="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D7C-4753-9F8C-81E3E4AA7948}"/>
                </c:ext>
              </c:extLst>
            </c:dLbl>
            <c:dLbl>
              <c:idx val="4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D7C-4753-9F8C-81E3E4AA7948}"/>
                </c:ext>
              </c:extLst>
            </c:dLbl>
            <c:dLbl>
              <c:idx val="5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D7C-4753-9F8C-81E3E4AA7948}"/>
                </c:ext>
              </c:extLst>
            </c:dLbl>
            <c:dLbl>
              <c:idx val="8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D7C-4753-9F8C-81E3E4AA7948}"/>
                </c:ext>
              </c:extLst>
            </c:dLbl>
            <c:dLbl>
              <c:idx val="9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D7C-4753-9F8C-81E3E4AA7948}"/>
                </c:ext>
              </c:extLst>
            </c:dLbl>
            <c:dLbl>
              <c:idx val="12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D7C-4753-9F8C-81E3E4AA7948}"/>
                </c:ext>
              </c:extLst>
            </c:dLbl>
            <c:dLbl>
              <c:idx val="13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D7C-4753-9F8C-81E3E4AA7948}"/>
                </c:ext>
              </c:extLst>
            </c:dLbl>
            <c:dLbl>
              <c:idx val="16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BD7C-4753-9F8C-81E3E4AA7948}"/>
                </c:ext>
              </c:extLst>
            </c:dLbl>
            <c:dLbl>
              <c:idx val="17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D7C-4753-9F8C-81E3E4AA7948}"/>
                </c:ext>
              </c:extLst>
            </c:dLbl>
            <c:dLbl>
              <c:idx val="20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D7C-4753-9F8C-81E3E4AA7948}"/>
                </c:ext>
              </c:extLst>
            </c:dLbl>
            <c:dLbl>
              <c:idx val="21"/>
              <c:delete val="1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BD7C-4753-9F8C-81E3E4AA794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SUM!$A$27:$A$49</c:f>
              <c:strCache>
                <c:ptCount val="23"/>
                <c:pt idx="0">
                  <c:v>Small Surgery UD </c:v>
                </c:pt>
                <c:pt idx="1">
                  <c:v>Small Surgery other</c:v>
                </c:pt>
                <c:pt idx="2">
                  <c:v>Small Surgery SUM </c:v>
                </c:pt>
                <c:pt idx="4">
                  <c:v>Internal Medicine UD</c:v>
                </c:pt>
                <c:pt idx="5">
                  <c:v>Internal Medicine other</c:v>
                </c:pt>
                <c:pt idx="6">
                  <c:v>Internal Medicine SUM</c:v>
                </c:pt>
                <c:pt idx="8">
                  <c:v>Pediatrics UD</c:v>
                </c:pt>
                <c:pt idx="9">
                  <c:v>Pediatrics other</c:v>
                </c:pt>
                <c:pt idx="10">
                  <c:v>Pediatrics SUM</c:v>
                </c:pt>
                <c:pt idx="12">
                  <c:v>Neurology UD</c:v>
                </c:pt>
                <c:pt idx="13">
                  <c:v>Neurology other</c:v>
                </c:pt>
                <c:pt idx="14">
                  <c:v>Neurology SUM</c:v>
                </c:pt>
                <c:pt idx="16">
                  <c:v>Surgery UD</c:v>
                </c:pt>
                <c:pt idx="17">
                  <c:v>Surgery other</c:v>
                </c:pt>
                <c:pt idx="18">
                  <c:v>Surgery SUM</c:v>
                </c:pt>
                <c:pt idx="20">
                  <c:v>Obstetrics and Gynecology UD</c:v>
                </c:pt>
                <c:pt idx="21">
                  <c:v>Obstetrics and Gynecology other</c:v>
                </c:pt>
                <c:pt idx="22">
                  <c:v>Obstetrics and Gynecology SUM</c:v>
                </c:pt>
              </c:strCache>
            </c:strRef>
          </c:cat>
          <c:val>
            <c:numRef>
              <c:f>SUM!$C$27:$C$49</c:f>
              <c:numCache>
                <c:formatCode>0.00%</c:formatCode>
                <c:ptCount val="23"/>
                <c:pt idx="0">
                  <c:v>5.2816901408450703E-2</c:v>
                </c:pt>
                <c:pt idx="1">
                  <c:v>2.464788732394366E-2</c:v>
                </c:pt>
                <c:pt idx="2">
                  <c:v>7.746478873239436E-2</c:v>
                </c:pt>
                <c:pt idx="4">
                  <c:v>0.10387323943661972</c:v>
                </c:pt>
                <c:pt idx="5">
                  <c:v>1.936619718309859E-2</c:v>
                </c:pt>
                <c:pt idx="6">
                  <c:v>0.12323943661971831</c:v>
                </c:pt>
                <c:pt idx="8">
                  <c:v>7.3943661971830985E-2</c:v>
                </c:pt>
                <c:pt idx="9">
                  <c:v>1.0563380281690141E-2</c:v>
                </c:pt>
                <c:pt idx="10">
                  <c:v>8.4507042253521125E-2</c:v>
                </c:pt>
                <c:pt idx="12">
                  <c:v>0.10563380281690141</c:v>
                </c:pt>
                <c:pt idx="13">
                  <c:v>0</c:v>
                </c:pt>
                <c:pt idx="14">
                  <c:v>0.10563380281690141</c:v>
                </c:pt>
                <c:pt idx="16">
                  <c:v>6.3380281690140844E-2</c:v>
                </c:pt>
                <c:pt idx="17">
                  <c:v>2.464788732394366E-2</c:v>
                </c:pt>
                <c:pt idx="18">
                  <c:v>8.8028169014084501E-2</c:v>
                </c:pt>
                <c:pt idx="20">
                  <c:v>0.11971830985915492</c:v>
                </c:pt>
                <c:pt idx="21">
                  <c:v>3.1690140845070422E-2</c:v>
                </c:pt>
                <c:pt idx="22">
                  <c:v>0.15140845070422534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BD7C-4753-9F8C-81E3E4AA79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4244352"/>
        <c:axId val="44250240"/>
      </c:barChart>
      <c:catAx>
        <c:axId val="44244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4250240"/>
        <c:crosses val="autoZero"/>
        <c:auto val="1"/>
        <c:lblAlgn val="ctr"/>
        <c:lblOffset val="100"/>
        <c:noMultiLvlLbl val="0"/>
      </c:catAx>
      <c:valAx>
        <c:axId val="442502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4244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dirty="0" smtClean="0"/>
              <a:t>English program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SUM!$A$61:$A$66</c:f>
              <c:strCache>
                <c:ptCount val="6"/>
                <c:pt idx="0">
                  <c:v>Abroad</c:v>
                </c:pt>
                <c:pt idx="1">
                  <c:v>Kenézy Hospital Debrecen</c:v>
                </c:pt>
                <c:pt idx="2">
                  <c:v>Other Hospital in Hungary</c:v>
                </c:pt>
                <c:pt idx="3">
                  <c:v>Teaching Hospital Berettyóújfalu</c:v>
                </c:pt>
                <c:pt idx="4">
                  <c:v>Teaching Hospital Miskolc</c:v>
                </c:pt>
                <c:pt idx="5">
                  <c:v>University of Debrecen</c:v>
                </c:pt>
              </c:strCache>
            </c:strRef>
          </c:cat>
          <c:val>
            <c:numRef>
              <c:f>SUM!$C$61:$C$66</c:f>
              <c:numCache>
                <c:formatCode>0.0%</c:formatCode>
                <c:ptCount val="6"/>
                <c:pt idx="0">
                  <c:v>6.3604240282685506E-2</c:v>
                </c:pt>
                <c:pt idx="1">
                  <c:v>6.7137809187279157E-2</c:v>
                </c:pt>
                <c:pt idx="2">
                  <c:v>1.4134275618374558E-2</c:v>
                </c:pt>
                <c:pt idx="3">
                  <c:v>1.0600706713780919E-2</c:v>
                </c:pt>
                <c:pt idx="4">
                  <c:v>1.0600706713780919E-2</c:v>
                </c:pt>
                <c:pt idx="5">
                  <c:v>0.83392226148409898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973-4644-B4E0-626E4C5F9C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4283776"/>
        <c:axId val="44285312"/>
      </c:barChart>
      <c:catAx>
        <c:axId val="44283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4285312"/>
        <c:crosses val="autoZero"/>
        <c:auto val="1"/>
        <c:lblAlgn val="ctr"/>
        <c:lblOffset val="100"/>
        <c:noMultiLvlLbl val="0"/>
      </c:catAx>
      <c:valAx>
        <c:axId val="4428531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4283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dirty="0" smtClean="0"/>
              <a:t>Magyar program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SUM!$A$61:$A$73</c:f>
              <c:strCache>
                <c:ptCount val="13"/>
                <c:pt idx="0">
                  <c:v>Debreceni Egyetem</c:v>
                </c:pt>
                <c:pt idx="1">
                  <c:v>B-A-Z Megyei Kórház (Miskolc)</c:v>
                </c:pt>
                <c:pt idx="2">
                  <c:v>Bugát Pál Kórház (Gyöngyös)</c:v>
                </c:pt>
                <c:pt idx="3">
                  <c:v>Egyéb</c:v>
                </c:pt>
                <c:pt idx="4">
                  <c:v>Felső-Szabolcsi Kórház (Kisvárda)</c:v>
                </c:pt>
                <c:pt idx="5">
                  <c:v>Gróf Tisza István Kórház (Berettyóújfalu)</c:v>
                </c:pt>
                <c:pt idx="6">
                  <c:v>J-N-Sz Megyei Hetényi Géza Kórház (Szolnok)</c:v>
                </c:pt>
                <c:pt idx="7">
                  <c:v>Jósa András Oktatókórház (Nyíregyháza)</c:v>
                </c:pt>
                <c:pt idx="8">
                  <c:v>Kenézy Kórház és Rendelőintézet</c:v>
                </c:pt>
                <c:pt idx="9">
                  <c:v>Markhot Ferenc Oktatókórház és Rendelőintézet (Eger)</c:v>
                </c:pt>
                <c:pt idx="10">
                  <c:v>Miskolci Semmelweis Kórház és Egyetemi Oktatókórház</c:v>
                </c:pt>
                <c:pt idx="11">
                  <c:v>Pándy Kálmán Kórház (Gyula)</c:v>
                </c:pt>
                <c:pt idx="12">
                  <c:v>Soproni Erzsébet Oktató Kórház és Rehabilitációs Intézet</c:v>
                </c:pt>
              </c:strCache>
            </c:strRef>
          </c:cat>
          <c:val>
            <c:numRef>
              <c:f>SUM!$C$61:$C$73</c:f>
              <c:numCache>
                <c:formatCode>0.0%</c:formatCode>
                <c:ptCount val="13"/>
                <c:pt idx="0">
                  <c:v>0.67619047619047623</c:v>
                </c:pt>
                <c:pt idx="1">
                  <c:v>1.7142857142857144E-2</c:v>
                </c:pt>
                <c:pt idx="2">
                  <c:v>1.9047619047619048E-3</c:v>
                </c:pt>
                <c:pt idx="3">
                  <c:v>8.3809523809523806E-2</c:v>
                </c:pt>
                <c:pt idx="4">
                  <c:v>3.8095238095238095E-3</c:v>
                </c:pt>
                <c:pt idx="5">
                  <c:v>1.5238095238095238E-2</c:v>
                </c:pt>
                <c:pt idx="6">
                  <c:v>3.8095238095238095E-3</c:v>
                </c:pt>
                <c:pt idx="7">
                  <c:v>4.7619047619047616E-2</c:v>
                </c:pt>
                <c:pt idx="8">
                  <c:v>0.11047619047619048</c:v>
                </c:pt>
                <c:pt idx="9">
                  <c:v>2.2857142857142857E-2</c:v>
                </c:pt>
                <c:pt idx="10">
                  <c:v>5.7142857142857143E-3</c:v>
                </c:pt>
                <c:pt idx="11">
                  <c:v>1.9047619047619048E-3</c:v>
                </c:pt>
                <c:pt idx="12">
                  <c:v>9.5238095238095247E-3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A9A-4671-B592-8872AC189DA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5899776"/>
        <c:axId val="45901312"/>
      </c:barChart>
      <c:catAx>
        <c:axId val="4589977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5901312"/>
        <c:crosses val="autoZero"/>
        <c:auto val="1"/>
        <c:lblAlgn val="ctr"/>
        <c:lblOffset val="100"/>
        <c:noMultiLvlLbl val="0"/>
      </c:catAx>
      <c:valAx>
        <c:axId val="45901312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45899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dirty="0" smtClean="0"/>
              <a:t>English program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SUM!$A$76:$A$90</c:f>
              <c:strCache>
                <c:ptCount val="15"/>
                <c:pt idx="0">
                  <c:v>Department of Dermatology</c:v>
                </c:pt>
                <c:pt idx="1">
                  <c:v>Department of Infectious Diseases and Pediatric Immunology</c:v>
                </c:pt>
                <c:pt idx="2">
                  <c:v>Department of Neurology</c:v>
                </c:pt>
                <c:pt idx="3">
                  <c:v>Department of Obstetrics and Gynecology</c:v>
                </c:pt>
                <c:pt idx="4">
                  <c:v>Department of Oral and Maxillofacial Surgery  </c:v>
                </c:pt>
                <c:pt idx="5">
                  <c:v>Department of Orthopedic Surgery</c:v>
                </c:pt>
                <c:pt idx="6">
                  <c:v>Department of Pulmonology</c:v>
                </c:pt>
                <c:pt idx="7">
                  <c:v>Department of Surgery</c:v>
                </c:pt>
                <c:pt idx="8">
                  <c:v>Department of Traumatology and Hand Surgery</c:v>
                </c:pt>
                <c:pt idx="9">
                  <c:v>Department of Urology</c:v>
                </c:pt>
                <c:pt idx="10">
                  <c:v>Institute of Cardiology</c:v>
                </c:pt>
                <c:pt idx="11">
                  <c:v>Institute of Internal Medicine building A </c:v>
                </c:pt>
                <c:pt idx="12">
                  <c:v>Institute of Internal Medicine building B </c:v>
                </c:pt>
                <c:pt idx="13">
                  <c:v>Institute of Internal Medicine building C </c:v>
                </c:pt>
                <c:pt idx="14">
                  <c:v>Institute of Pediatrics</c:v>
                </c:pt>
              </c:strCache>
            </c:strRef>
          </c:cat>
          <c:val>
            <c:numRef>
              <c:f>SUM!$C$76:$C$90</c:f>
              <c:numCache>
                <c:formatCode>0.0%</c:formatCode>
                <c:ptCount val="15"/>
                <c:pt idx="0">
                  <c:v>2.1645021645021644E-2</c:v>
                </c:pt>
                <c:pt idx="1">
                  <c:v>8.658008658008658E-3</c:v>
                </c:pt>
                <c:pt idx="2">
                  <c:v>0.11255411255411256</c:v>
                </c:pt>
                <c:pt idx="3">
                  <c:v>0.15584415584415584</c:v>
                </c:pt>
                <c:pt idx="4">
                  <c:v>4.329004329004329E-3</c:v>
                </c:pt>
                <c:pt idx="5">
                  <c:v>3.0303030303030304E-2</c:v>
                </c:pt>
                <c:pt idx="6">
                  <c:v>2.5974025974025976E-2</c:v>
                </c:pt>
                <c:pt idx="7">
                  <c:v>2.5974025974025976E-2</c:v>
                </c:pt>
                <c:pt idx="8">
                  <c:v>2.1645021645021644E-2</c:v>
                </c:pt>
                <c:pt idx="9">
                  <c:v>4.3290043290043288E-2</c:v>
                </c:pt>
                <c:pt idx="10">
                  <c:v>9.9567099567099568E-2</c:v>
                </c:pt>
                <c:pt idx="11">
                  <c:v>0.20346320346320346</c:v>
                </c:pt>
                <c:pt idx="12">
                  <c:v>0.13419913419913421</c:v>
                </c:pt>
                <c:pt idx="13">
                  <c:v>1.7316017316017316E-2</c:v>
                </c:pt>
                <c:pt idx="14">
                  <c:v>9.5238095238095233E-2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69D-4CAB-9068-4EAC1C250D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5951616"/>
        <c:axId val="45961600"/>
      </c:barChart>
      <c:catAx>
        <c:axId val="4595161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5961600"/>
        <c:crosses val="autoZero"/>
        <c:auto val="1"/>
        <c:lblAlgn val="ctr"/>
        <c:lblOffset val="100"/>
        <c:noMultiLvlLbl val="0"/>
      </c:catAx>
      <c:valAx>
        <c:axId val="459616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5951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hu-HU" sz="1400" b="0" i="0" baseline="0" dirty="0" smtClean="0">
                <a:effectLst/>
              </a:rPr>
              <a:t>Magyar program</a:t>
            </a:r>
            <a:endParaRPr lang="en-US" sz="1400" dirty="0">
              <a:effectLst/>
            </a:endParaRPr>
          </a:p>
        </c:rich>
      </c:tx>
      <c:layout/>
      <c:overlay val="0"/>
      <c:spPr>
        <a:noFill/>
        <a:ln>
          <a:noFill/>
        </a:ln>
        <a:effectLst/>
      </c:sp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hu-H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SUM!$A$76:$A$89</c:f>
              <c:strCache>
                <c:ptCount val="14"/>
                <c:pt idx="0">
                  <c:v>Arc-, Állcsont- és Szájebészeti Tanszék</c:v>
                </c:pt>
                <c:pt idx="1">
                  <c:v>Belgyógyászati Intézet A épület</c:v>
                </c:pt>
                <c:pt idx="2">
                  <c:v>Belgyógyászati Intézet B épület</c:v>
                </c:pt>
                <c:pt idx="3">
                  <c:v>Belgyógyászati Intézet C épület</c:v>
                </c:pt>
                <c:pt idx="4">
                  <c:v>Bőrgyógyászati Klinika</c:v>
                </c:pt>
                <c:pt idx="5">
                  <c:v>Gyermekgyógyászati Intézet</c:v>
                </c:pt>
                <c:pt idx="6">
                  <c:v>Kardiológiai Intézet</c:v>
                </c:pt>
                <c:pt idx="7">
                  <c:v>Neurológiai Klinika</c:v>
                </c:pt>
                <c:pt idx="8">
                  <c:v>Orthopédiai Klinika</c:v>
                </c:pt>
                <c:pt idx="9">
                  <c:v>Sebészeti Intézet</c:v>
                </c:pt>
                <c:pt idx="10">
                  <c:v>Szülészeti-Nőgyógyászati Klinika</c:v>
                </c:pt>
                <c:pt idx="11">
                  <c:v>Traumatológiai Tanszék</c:v>
                </c:pt>
                <c:pt idx="12">
                  <c:v>Tüdőgyógyászati Klinika</c:v>
                </c:pt>
                <c:pt idx="13">
                  <c:v>Urológiai Klinika</c:v>
                </c:pt>
              </c:strCache>
            </c:strRef>
          </c:cat>
          <c:val>
            <c:numRef>
              <c:f>SUM!$C$76:$C$89</c:f>
              <c:numCache>
                <c:formatCode>0.0%</c:formatCode>
                <c:ptCount val="14"/>
                <c:pt idx="0">
                  <c:v>1.2919896640826873E-2</c:v>
                </c:pt>
                <c:pt idx="1">
                  <c:v>0.13695090439276486</c:v>
                </c:pt>
                <c:pt idx="2">
                  <c:v>8.0103359173126609E-2</c:v>
                </c:pt>
                <c:pt idx="3">
                  <c:v>8.0103359173126609E-2</c:v>
                </c:pt>
                <c:pt idx="4">
                  <c:v>4.3927648578811367E-2</c:v>
                </c:pt>
                <c:pt idx="5">
                  <c:v>0.13695090439276486</c:v>
                </c:pt>
                <c:pt idx="6">
                  <c:v>7.4935400516795869E-2</c:v>
                </c:pt>
                <c:pt idx="7">
                  <c:v>9.8191214470284241E-2</c:v>
                </c:pt>
                <c:pt idx="8">
                  <c:v>1.8087855297157621E-2</c:v>
                </c:pt>
                <c:pt idx="9">
                  <c:v>7.4935400516795869E-2</c:v>
                </c:pt>
                <c:pt idx="10">
                  <c:v>0.11886304909560723</c:v>
                </c:pt>
                <c:pt idx="11">
                  <c:v>2.3255813953488372E-2</c:v>
                </c:pt>
                <c:pt idx="12">
                  <c:v>4.3927648578811367E-2</c:v>
                </c:pt>
                <c:pt idx="13">
                  <c:v>5.6847545219638244E-2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A9D-40B2-A085-F25C9DC80B8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6002944"/>
        <c:axId val="46004480"/>
      </c:barChart>
      <c:catAx>
        <c:axId val="460029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6004480"/>
        <c:crosses val="autoZero"/>
        <c:auto val="1"/>
        <c:lblAlgn val="ctr"/>
        <c:lblOffset val="100"/>
        <c:noMultiLvlLbl val="0"/>
      </c:catAx>
      <c:valAx>
        <c:axId val="4600448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60029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6033920"/>
        <c:axId val="46043904"/>
      </c:barChart>
      <c:catAx>
        <c:axId val="460339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6043904"/>
        <c:crosses val="autoZero"/>
        <c:auto val="1"/>
        <c:lblAlgn val="ctr"/>
        <c:lblOffset val="100"/>
        <c:noMultiLvlLbl val="0"/>
      </c:catAx>
      <c:valAx>
        <c:axId val="460439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460339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847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20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6177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498643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3836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34296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935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722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80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7930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697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3115818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065887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9848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152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400476"/>
      </p:ext>
    </p:extLst>
  </p:cSld>
  <p:clrMapOvr>
    <a:masterClrMapping/>
  </p:clrMapOvr>
  <p:extLst>
    <p:ext uri="{DCECCB84-F9BA-43D5-87BE-67443E8EF086}">
      <p15:sldGuideLst xmlns:p15="http://schemas.microsoft.com/office/powerpoint/2012/main" xmlns="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74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4316452-CAD6-4C2A-BE0F-E3A8DA4916FC}" type="datetimeFigureOut">
              <a:rPr lang="en-US" smtClean="0"/>
              <a:t>11/16/2016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E95156-23CF-4D37-80BD-12D3FD88BD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9836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187" r:id="rId1"/>
    <p:sldLayoutId id="2147484188" r:id="rId2"/>
    <p:sldLayoutId id="2147484189" r:id="rId3"/>
    <p:sldLayoutId id="2147484190" r:id="rId4"/>
    <p:sldLayoutId id="2147484191" r:id="rId5"/>
    <p:sldLayoutId id="2147484192" r:id="rId6"/>
    <p:sldLayoutId id="2147484193" r:id="rId7"/>
    <p:sldLayoutId id="2147484194" r:id="rId8"/>
    <p:sldLayoutId id="2147484195" r:id="rId9"/>
    <p:sldLayoutId id="2147484196" r:id="rId10"/>
    <p:sldLayoutId id="2147484197" r:id="rId11"/>
    <p:sldLayoutId id="2147484198" r:id="rId12"/>
    <p:sldLayoutId id="2147484199" r:id="rId13"/>
    <p:sldLayoutId id="2147484200" r:id="rId14"/>
    <p:sldLayoutId id="2147484201" r:id="rId15"/>
    <p:sldLayoutId id="2147484202" r:id="rId16"/>
    <p:sldLayoutId id="21474842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1.xml"/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7.xml"/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9.xml"/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1.xml"/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3.xml"/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5.xml"/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7.xml"/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2198" y="761093"/>
            <a:ext cx="10515600" cy="3559175"/>
          </a:xfrm>
        </p:spPr>
        <p:txBody>
          <a:bodyPr>
            <a:noAutofit/>
          </a:bodyPr>
          <a:lstStyle/>
          <a:p>
            <a:pPr algn="ctr"/>
            <a:r>
              <a:rPr lang="hu-HU" sz="4000" b="1" dirty="0"/>
              <a:t>A </a:t>
            </a:r>
            <a:r>
              <a:rPr lang="hu-HU" sz="4000" b="1" dirty="0" smtClean="0"/>
              <a:t>2015/2016-os tanévre </a:t>
            </a:r>
            <a:r>
              <a:rPr lang="hu-HU" sz="4000" b="1" dirty="0"/>
              <a:t>vonatkozó hallgatói visszajelzések rövid értékelése</a:t>
            </a:r>
            <a:br>
              <a:rPr lang="hu-HU" sz="4000" b="1" dirty="0"/>
            </a:br>
            <a:r>
              <a:rPr lang="hu-HU" sz="4000" b="1" dirty="0" smtClean="0"/>
              <a:t>osztatlan képzés esetében</a:t>
            </a:r>
            <a:br>
              <a:rPr lang="hu-HU" sz="4000" b="1" dirty="0" smtClean="0"/>
            </a:br>
            <a:r>
              <a:rPr lang="hu-HU" sz="4000" b="1" dirty="0" smtClean="0"/>
              <a:t/>
            </a:r>
            <a:br>
              <a:rPr lang="hu-HU" sz="4000" b="1" dirty="0" smtClean="0"/>
            </a:br>
            <a:r>
              <a:rPr lang="hu-HU" sz="4000" b="1" dirty="0" smtClean="0"/>
              <a:t>Summary of student feed-back questionnaires in academic year 2015-2016 </a:t>
            </a:r>
            <a:br>
              <a:rPr lang="hu-HU" sz="4000" b="1" dirty="0" smtClean="0"/>
            </a:br>
            <a:r>
              <a:rPr lang="hu-HU" sz="4000" b="1" dirty="0" smtClean="0"/>
              <a:t>(General Medicine)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574844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723" y="737181"/>
            <a:ext cx="10058400" cy="1609344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 smtClean="0"/>
              <a:t>Blokkgyakorlati kérdőívek kiértékelése </a:t>
            </a:r>
            <a:br>
              <a:rPr lang="hu-HU" b="1" dirty="0" smtClean="0"/>
            </a:br>
            <a:r>
              <a:rPr lang="hu-HU" b="1" dirty="0" smtClean="0"/>
              <a:t>Summary of block practice questionnaires </a:t>
            </a:r>
            <a:endParaRPr lang="en-US" b="1" dirty="0"/>
          </a:p>
        </p:txBody>
      </p:sp>
      <p:sp>
        <p:nvSpPr>
          <p:cNvPr id="4" name="TextBox 3"/>
          <p:cNvSpPr txBox="1"/>
          <p:nvPr/>
        </p:nvSpPr>
        <p:spPr>
          <a:xfrm>
            <a:off x="4066903" y="3413760"/>
            <a:ext cx="445008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b="1" dirty="0" smtClean="0"/>
              <a:t>1 = nem megfelelő/fail</a:t>
            </a:r>
          </a:p>
          <a:p>
            <a:r>
              <a:rPr lang="hu-HU" sz="2400" b="1" dirty="0" smtClean="0"/>
              <a:t>2 = gyenge/pass</a:t>
            </a:r>
          </a:p>
          <a:p>
            <a:r>
              <a:rPr lang="hu-HU" sz="2400" b="1" dirty="0" smtClean="0"/>
              <a:t>3 = megfelelő/satisfactory</a:t>
            </a:r>
          </a:p>
          <a:p>
            <a:r>
              <a:rPr lang="hu-HU" sz="2400" b="1" dirty="0" smtClean="0"/>
              <a:t>4 = jó/good</a:t>
            </a:r>
          </a:p>
          <a:p>
            <a:r>
              <a:rPr lang="hu-HU" sz="2400" b="1" dirty="0" smtClean="0"/>
              <a:t>5 = kiváló/excellent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359582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" name="Chart 69"/>
          <p:cNvGraphicFramePr>
            <a:graphicFrameLocks/>
          </p:cNvGraphicFramePr>
          <p:nvPr/>
        </p:nvGraphicFramePr>
        <p:xfrm>
          <a:off x="3368040" y="1325880"/>
          <a:ext cx="5726879" cy="4019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2" name="Group 1"/>
          <p:cNvGrpSpPr/>
          <p:nvPr/>
        </p:nvGrpSpPr>
        <p:grpSpPr>
          <a:xfrm>
            <a:off x="561975" y="2406413"/>
            <a:ext cx="10419534" cy="3508611"/>
            <a:chOff x="561975" y="2406413"/>
            <a:chExt cx="10419534" cy="3508611"/>
          </a:xfrm>
        </p:grpSpPr>
        <p:graphicFrame>
          <p:nvGraphicFramePr>
            <p:cNvPr id="5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137474633"/>
                </p:ext>
              </p:extLst>
            </p:nvPr>
          </p:nvGraphicFramePr>
          <p:xfrm>
            <a:off x="561975" y="2406413"/>
            <a:ext cx="5067300" cy="350861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256448456"/>
                </p:ext>
              </p:extLst>
            </p:nvPr>
          </p:nvGraphicFramePr>
          <p:xfrm>
            <a:off x="5756908" y="2406413"/>
            <a:ext cx="5224601" cy="349765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</p:grpSp>
      <p:sp>
        <p:nvSpPr>
          <p:cNvPr id="7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err="1" smtClean="0">
                <a:solidFill>
                  <a:schemeClr val="tx1"/>
                </a:solidFill>
              </a:rPr>
              <a:t>Milyennek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ítéli</a:t>
            </a:r>
            <a:r>
              <a:rPr lang="en-US" sz="2800" b="1" dirty="0" smtClean="0">
                <a:solidFill>
                  <a:schemeClr val="tx1"/>
                </a:solidFill>
              </a:rPr>
              <a:t> a tutor </a:t>
            </a:r>
            <a:r>
              <a:rPr lang="en-US" sz="2800" b="1" dirty="0" err="1" smtClean="0">
                <a:solidFill>
                  <a:schemeClr val="tx1"/>
                </a:solidFill>
              </a:rPr>
              <a:t>szakmai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felkészültségét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How do you rate the tutor’s competence?</a:t>
            </a:r>
          </a:p>
        </p:txBody>
      </p:sp>
    </p:spTree>
    <p:extLst>
      <p:ext uri="{BB962C8B-B14F-4D97-AF65-F5344CB8AC3E}">
        <p14:creationId xmlns:p14="http://schemas.microsoft.com/office/powerpoint/2010/main" val="404438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45472" y="2376005"/>
            <a:ext cx="10527626" cy="3301983"/>
            <a:chOff x="645472" y="2376005"/>
            <a:chExt cx="10527626" cy="3301983"/>
          </a:xfrm>
        </p:grpSpPr>
        <p:graphicFrame>
          <p:nvGraphicFramePr>
            <p:cNvPr id="3" name="Chart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979181116"/>
                </p:ext>
              </p:extLst>
            </p:nvPr>
          </p:nvGraphicFramePr>
          <p:xfrm>
            <a:off x="645472" y="2376006"/>
            <a:ext cx="5398275" cy="330198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35960283"/>
                </p:ext>
              </p:extLst>
            </p:nvPr>
          </p:nvGraphicFramePr>
          <p:xfrm>
            <a:off x="6169478" y="2376005"/>
            <a:ext cx="5003620" cy="330198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err="1" smtClean="0">
                <a:solidFill>
                  <a:schemeClr val="tx1"/>
                </a:solidFill>
              </a:rPr>
              <a:t>Mennyire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foglalkozott</a:t>
            </a:r>
            <a:r>
              <a:rPr lang="en-US" sz="2800" b="1" dirty="0" smtClean="0">
                <a:solidFill>
                  <a:schemeClr val="tx1"/>
                </a:solidFill>
              </a:rPr>
              <a:t> a tutor a </a:t>
            </a:r>
            <a:r>
              <a:rPr lang="en-US" sz="2800" b="1" dirty="0" err="1" smtClean="0">
                <a:solidFill>
                  <a:schemeClr val="tx1"/>
                </a:solidFill>
              </a:rPr>
              <a:t>hozzá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beosztott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hallgatóval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How much was the tutor concerned with the student under his supervision?</a:t>
            </a:r>
          </a:p>
        </p:txBody>
      </p:sp>
    </p:spTree>
    <p:extLst>
      <p:ext uri="{BB962C8B-B14F-4D97-AF65-F5344CB8AC3E}">
        <p14:creationId xmlns:p14="http://schemas.microsoft.com/office/powerpoint/2010/main" val="1499518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383177" y="2352675"/>
            <a:ext cx="11216639" cy="3752033"/>
            <a:chOff x="383177" y="2352675"/>
            <a:chExt cx="11216639" cy="3752033"/>
          </a:xfrm>
        </p:grpSpPr>
        <p:graphicFrame>
          <p:nvGraphicFramePr>
            <p:cNvPr id="3" name="Chart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264184145"/>
                </p:ext>
              </p:extLst>
            </p:nvPr>
          </p:nvGraphicFramePr>
          <p:xfrm>
            <a:off x="383177" y="2352675"/>
            <a:ext cx="5534297" cy="375203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4" name="Char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71867539"/>
                </p:ext>
              </p:extLst>
            </p:nvPr>
          </p:nvGraphicFramePr>
          <p:xfrm>
            <a:off x="6035039" y="2352675"/>
            <a:ext cx="5564777" cy="375203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13211" y="365125"/>
            <a:ext cx="11939452" cy="1611721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+mn-lt"/>
              </a:rPr>
              <a:t>Mennyire</a:t>
            </a:r>
            <a:r>
              <a:rPr lang="en-US" sz="28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+mn-lt"/>
              </a:rPr>
              <a:t>követelte</a:t>
            </a:r>
            <a:r>
              <a:rPr lang="en-US" sz="2800" b="1" dirty="0" smtClean="0">
                <a:solidFill>
                  <a:schemeClr val="tx1"/>
                </a:solidFill>
                <a:latin typeface="+mn-lt"/>
              </a:rPr>
              <a:t> meg a tutor </a:t>
            </a:r>
            <a:r>
              <a:rPr lang="en-US" sz="2800" b="1" dirty="0" err="1" smtClean="0">
                <a:solidFill>
                  <a:schemeClr val="tx1"/>
                </a:solidFill>
                <a:latin typeface="+mn-lt"/>
              </a:rPr>
              <a:t>az</a:t>
            </a:r>
            <a:r>
              <a:rPr lang="en-US" sz="28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+mn-lt"/>
              </a:rPr>
              <a:t>osztályos</a:t>
            </a:r>
            <a:r>
              <a:rPr lang="en-US" sz="28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+mn-lt"/>
              </a:rPr>
              <a:t>munkába</a:t>
            </a:r>
            <a:r>
              <a:rPr lang="en-US" sz="28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+mn-lt"/>
              </a:rPr>
              <a:t>való</a:t>
            </a:r>
            <a:r>
              <a:rPr lang="en-US" sz="2800" b="1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+mn-lt"/>
              </a:rPr>
              <a:t>bekapcsolódást</a:t>
            </a:r>
            <a:r>
              <a:rPr lang="en-US" sz="2800" b="1" dirty="0" smtClean="0">
                <a:solidFill>
                  <a:schemeClr val="tx1"/>
                </a:solidFill>
                <a:latin typeface="+mn-lt"/>
              </a:rPr>
              <a:t>?</a:t>
            </a:r>
            <a:br>
              <a:rPr lang="en-US" sz="2800" b="1" dirty="0" smtClean="0">
                <a:solidFill>
                  <a:schemeClr val="tx1"/>
                </a:solidFill>
                <a:latin typeface="+mn-lt"/>
              </a:rPr>
            </a:br>
            <a:r>
              <a:rPr lang="en-US" sz="2800" b="1" dirty="0" smtClean="0">
                <a:solidFill>
                  <a:schemeClr val="tx1"/>
                </a:solidFill>
                <a:latin typeface="+mn-lt"/>
              </a:rPr>
              <a:t>How strict was the tutor on the student’s involvement in the work of the ward?</a:t>
            </a:r>
            <a:endParaRPr lang="en-US" sz="2800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033581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Hány</a:t>
            </a:r>
            <a:r>
              <a:rPr lang="en-US" sz="2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hallgató</a:t>
            </a:r>
            <a:r>
              <a:rPr lang="en-US" sz="2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volt </a:t>
            </a:r>
            <a:r>
              <a:rPr lang="en-US" sz="28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beosztva</a:t>
            </a:r>
            <a:r>
              <a:rPr lang="en-US" sz="2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egy</a:t>
            </a:r>
            <a:r>
              <a:rPr lang="en-US" sz="2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időben</a:t>
            </a:r>
            <a:r>
              <a:rPr lang="en-US" sz="2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az</a:t>
            </a:r>
            <a:r>
              <a:rPr lang="en-US" sz="2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Ön</a:t>
            </a:r>
            <a:r>
              <a:rPr lang="en-US" sz="2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hu-HU" sz="2800" b="1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tutorához?</a:t>
            </a:r>
            <a:r>
              <a:rPr lang="hu-HU" sz="2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hu-HU" sz="2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2800" b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How many students did the tutor have?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522514" y="1795803"/>
            <a:ext cx="11086012" cy="4707322"/>
            <a:chOff x="522514" y="1795803"/>
            <a:chExt cx="11086012" cy="4707322"/>
          </a:xfrm>
        </p:grpSpPr>
        <p:graphicFrame>
          <p:nvGraphicFramePr>
            <p:cNvPr id="3" name="Chart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136252094"/>
                </p:ext>
              </p:extLst>
            </p:nvPr>
          </p:nvGraphicFramePr>
          <p:xfrm>
            <a:off x="522514" y="1795803"/>
            <a:ext cx="5077097" cy="342995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4" name="Char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57820803"/>
                </p:ext>
              </p:extLst>
            </p:nvPr>
          </p:nvGraphicFramePr>
          <p:xfrm>
            <a:off x="6531429" y="1857375"/>
            <a:ext cx="5077097" cy="3306809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" name="TextBox 1"/>
            <p:cNvSpPr txBox="1"/>
            <p:nvPr/>
          </p:nvSpPr>
          <p:spPr>
            <a:xfrm>
              <a:off x="3862251" y="5025797"/>
              <a:ext cx="4467497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b="1" dirty="0" smtClean="0"/>
                <a:t>1=1-2</a:t>
              </a:r>
            </a:p>
            <a:p>
              <a:pPr algn="ctr"/>
              <a:r>
                <a:rPr lang="hu-HU" b="1" dirty="0" smtClean="0"/>
                <a:t>2=3-4</a:t>
              </a:r>
            </a:p>
            <a:p>
              <a:pPr algn="ctr"/>
              <a:r>
                <a:rPr lang="hu-HU" b="1" dirty="0" smtClean="0"/>
                <a:t>3=5-6</a:t>
              </a:r>
            </a:p>
            <a:p>
              <a:pPr algn="ctr"/>
              <a:r>
                <a:rPr lang="hu-HU" b="1" dirty="0" smtClean="0"/>
                <a:t>4=7-10</a:t>
              </a:r>
            </a:p>
            <a:p>
              <a:pPr algn="ctr"/>
              <a:r>
                <a:rPr lang="hu-HU" b="1" dirty="0" smtClean="0"/>
                <a:t>5=10nél több/more than 10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223305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err="1">
                <a:solidFill>
                  <a:schemeClr val="tx1"/>
                </a:solidFill>
              </a:rPr>
              <a:t>Történt</a:t>
            </a:r>
            <a:r>
              <a:rPr lang="en-US" sz="2800" b="1" dirty="0">
                <a:solidFill>
                  <a:schemeClr val="tx1"/>
                </a:solidFill>
              </a:rPr>
              <a:t>-e </a:t>
            </a:r>
            <a:r>
              <a:rPr lang="en-US" sz="2800" b="1" dirty="0" err="1">
                <a:solidFill>
                  <a:schemeClr val="tx1"/>
                </a:solidFill>
              </a:rPr>
              <a:t>bemutatás</a:t>
            </a:r>
            <a:r>
              <a:rPr lang="en-US" sz="2800" b="1" dirty="0">
                <a:solidFill>
                  <a:schemeClr val="tx1"/>
                </a:solidFill>
              </a:rPr>
              <a:t>, </a:t>
            </a:r>
            <a:r>
              <a:rPr lang="en-US" sz="2800" b="1" dirty="0" err="1">
                <a:solidFill>
                  <a:schemeClr val="tx1"/>
                </a:solidFill>
              </a:rPr>
              <a:t>eligazítás</a:t>
            </a:r>
            <a:r>
              <a:rPr lang="en-US" sz="2800" b="1" dirty="0">
                <a:solidFill>
                  <a:schemeClr val="tx1"/>
                </a:solidFill>
              </a:rPr>
              <a:t> a </a:t>
            </a:r>
            <a:r>
              <a:rPr lang="en-US" sz="2800" b="1" dirty="0" err="1">
                <a:solidFill>
                  <a:schemeClr val="tx1"/>
                </a:solidFill>
              </a:rPr>
              <a:t>gyakorlat</a:t>
            </a:r>
            <a:r>
              <a:rPr lang="en-US" sz="2800" b="1" dirty="0">
                <a:solidFill>
                  <a:schemeClr val="tx1"/>
                </a:solidFill>
              </a:rPr>
              <a:t> </a:t>
            </a:r>
            <a:r>
              <a:rPr lang="en-US" sz="2800" b="1" dirty="0" err="1">
                <a:solidFill>
                  <a:schemeClr val="tx1"/>
                </a:solidFill>
              </a:rPr>
              <a:t>kezdetén</a:t>
            </a:r>
            <a:r>
              <a:rPr lang="en-US" sz="2800" b="1" dirty="0">
                <a:solidFill>
                  <a:schemeClr val="tx1"/>
                </a:solidFill>
              </a:rPr>
              <a:t>?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2115093" y="2092507"/>
            <a:ext cx="8514807" cy="3884022"/>
            <a:chOff x="2838994" y="2063932"/>
            <a:chExt cx="8514806" cy="3884022"/>
          </a:xfrm>
        </p:grpSpPr>
        <p:graphicFrame>
          <p:nvGraphicFramePr>
            <p:cNvPr id="4" name="Char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512175470"/>
                </p:ext>
              </p:extLst>
            </p:nvPr>
          </p:nvGraphicFramePr>
          <p:xfrm>
            <a:off x="2838994" y="2063932"/>
            <a:ext cx="6052459" cy="388402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2" name="TextBox 1"/>
            <p:cNvSpPr txBox="1"/>
            <p:nvPr/>
          </p:nvSpPr>
          <p:spPr>
            <a:xfrm>
              <a:off x="9394371" y="3682777"/>
              <a:ext cx="1959429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hu-HU" b="1" dirty="0" smtClean="0"/>
                <a:t>1 = IGEN</a:t>
              </a:r>
            </a:p>
            <a:p>
              <a:r>
                <a:rPr lang="hu-HU" b="1" dirty="0" smtClean="0"/>
                <a:t>2 = NEM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3092088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1400" b="0" i="0" u="none" strike="noStrike" kern="1200" spc="0" baseline="0">
                <a:solidFill>
                  <a:prstClr val="white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>
                <a:solidFill>
                  <a:prstClr val="white">
                    <a:lumMod val="65000"/>
                    <a:lumOff val="35000"/>
                  </a:prstClr>
                </a:solidFill>
              </a:rPr>
              <a:t>How do you evaluate your tutor’s command of English?</a:t>
            </a:r>
          </a:p>
        </p:txBody>
      </p: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38571313"/>
              </p:ext>
            </p:extLst>
          </p:nvPr>
        </p:nvGraphicFramePr>
        <p:xfrm>
          <a:off x="1438275" y="1853248"/>
          <a:ext cx="7562850" cy="40713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82269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16008" y="2188251"/>
            <a:ext cx="10637792" cy="3585532"/>
            <a:chOff x="716008" y="2188251"/>
            <a:chExt cx="10637792" cy="3585532"/>
          </a:xfrm>
        </p:grpSpPr>
        <p:graphicFrame>
          <p:nvGraphicFramePr>
            <p:cNvPr id="3" name="Chart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194627303"/>
                </p:ext>
              </p:extLst>
            </p:nvPr>
          </p:nvGraphicFramePr>
          <p:xfrm>
            <a:off x="716008" y="2188251"/>
            <a:ext cx="4857478" cy="358553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5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55633644"/>
                </p:ext>
              </p:extLst>
            </p:nvPr>
          </p:nvGraphicFramePr>
          <p:xfrm>
            <a:off x="6219281" y="2188251"/>
            <a:ext cx="5134519" cy="358553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530350"/>
          </a:xfrm>
        </p:spPr>
        <p:txBody>
          <a:bodyPr>
            <a:norm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err="1" smtClean="0">
                <a:solidFill>
                  <a:schemeClr val="tx1"/>
                </a:solidFill>
              </a:rPr>
              <a:t>Mennyire</a:t>
            </a:r>
            <a:r>
              <a:rPr lang="en-US" sz="2800" b="1" dirty="0" smtClean="0">
                <a:solidFill>
                  <a:schemeClr val="tx1"/>
                </a:solidFill>
              </a:rPr>
              <a:t> volt </a:t>
            </a:r>
            <a:r>
              <a:rPr lang="en-US" sz="2800" b="1" dirty="0" err="1" smtClean="0">
                <a:solidFill>
                  <a:schemeClr val="tx1"/>
                </a:solidFill>
              </a:rPr>
              <a:t>elégedett</a:t>
            </a:r>
            <a:r>
              <a:rPr lang="en-US" sz="2800" b="1" dirty="0" smtClean="0">
                <a:solidFill>
                  <a:schemeClr val="tx1"/>
                </a:solidFill>
              </a:rPr>
              <a:t> a </a:t>
            </a:r>
            <a:r>
              <a:rPr lang="en-US" sz="2800" b="1" dirty="0" err="1" smtClean="0">
                <a:solidFill>
                  <a:schemeClr val="tx1"/>
                </a:solidFill>
              </a:rPr>
              <a:t>gyakorlat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szervezettségével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How were you satisfied with the organization of block practice?</a:t>
            </a:r>
          </a:p>
        </p:txBody>
      </p:sp>
    </p:spTree>
    <p:extLst>
      <p:ext uri="{BB962C8B-B14F-4D97-AF65-F5344CB8AC3E}">
        <p14:creationId xmlns:p14="http://schemas.microsoft.com/office/powerpoint/2010/main" val="59601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18312" y="2336666"/>
            <a:ext cx="11007633" cy="3637414"/>
            <a:chOff x="574767" y="2336666"/>
            <a:chExt cx="11007633" cy="3637414"/>
          </a:xfrm>
        </p:grpSpPr>
        <p:graphicFrame>
          <p:nvGraphicFramePr>
            <p:cNvPr id="3" name="Chart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87809288"/>
                </p:ext>
              </p:extLst>
            </p:nvPr>
          </p:nvGraphicFramePr>
          <p:xfrm>
            <a:off x="574767" y="2336667"/>
            <a:ext cx="5164182" cy="363741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5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645627205"/>
                </p:ext>
              </p:extLst>
            </p:nvPr>
          </p:nvGraphicFramePr>
          <p:xfrm>
            <a:off x="6104710" y="2336666"/>
            <a:ext cx="5477690" cy="363741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4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smtClean="0">
                <a:solidFill>
                  <a:schemeClr val="tx1"/>
                </a:solidFill>
              </a:rPr>
              <a:t>A </a:t>
            </a:r>
            <a:r>
              <a:rPr lang="en-US" sz="2800" b="1" dirty="0" err="1" smtClean="0">
                <a:solidFill>
                  <a:schemeClr val="tx1"/>
                </a:solidFill>
              </a:rPr>
              <a:t>rendelkezésre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álló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időt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mennyire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töltötte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ki</a:t>
            </a:r>
            <a:r>
              <a:rPr lang="en-US" sz="2800" b="1" dirty="0" smtClean="0">
                <a:solidFill>
                  <a:schemeClr val="tx1"/>
                </a:solidFill>
              </a:rPr>
              <a:t> a </a:t>
            </a:r>
            <a:r>
              <a:rPr lang="en-US" sz="2800" b="1" dirty="0" err="1" smtClean="0">
                <a:solidFill>
                  <a:schemeClr val="tx1"/>
                </a:solidFill>
              </a:rPr>
              <a:t>valós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tevékenység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How much of the available time was actually spent on treatment-related activities?</a:t>
            </a:r>
          </a:p>
        </p:txBody>
      </p:sp>
    </p:spTree>
    <p:extLst>
      <p:ext uri="{BB962C8B-B14F-4D97-AF65-F5344CB8AC3E}">
        <p14:creationId xmlns:p14="http://schemas.microsoft.com/office/powerpoint/2010/main" val="3109102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725453" y="2828381"/>
            <a:ext cx="10741094" cy="3502750"/>
            <a:chOff x="353625" y="2915467"/>
            <a:chExt cx="10741094" cy="3502750"/>
          </a:xfrm>
        </p:grpSpPr>
        <p:graphicFrame>
          <p:nvGraphicFramePr>
            <p:cNvPr id="3" name="Chart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186944902"/>
                </p:ext>
              </p:extLst>
            </p:nvPr>
          </p:nvGraphicFramePr>
          <p:xfrm>
            <a:off x="353625" y="2915467"/>
            <a:ext cx="5272112" cy="35027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4" name="Char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56811034"/>
                </p:ext>
              </p:extLst>
            </p:nvPr>
          </p:nvGraphicFramePr>
          <p:xfrm>
            <a:off x="5625736" y="2915467"/>
            <a:ext cx="5468983" cy="350275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378075"/>
          </a:xfrm>
        </p:spPr>
        <p:txBody>
          <a:bodyPr>
            <a:normAutofit fontScale="90000"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smtClean="0">
                <a:solidFill>
                  <a:schemeClr val="tx1"/>
                </a:solidFill>
              </a:rPr>
              <a:t>Volt-e </a:t>
            </a:r>
            <a:r>
              <a:rPr lang="en-US" sz="2800" b="1" dirty="0" err="1" smtClean="0">
                <a:solidFill>
                  <a:schemeClr val="tx1"/>
                </a:solidFill>
              </a:rPr>
              <a:t>lehetősége</a:t>
            </a:r>
            <a:r>
              <a:rPr lang="en-US" sz="2800" b="1" dirty="0" smtClean="0">
                <a:solidFill>
                  <a:schemeClr val="tx1"/>
                </a:solidFill>
              </a:rPr>
              <a:t> a </a:t>
            </a:r>
            <a:r>
              <a:rPr lang="en-US" sz="2800" b="1" dirty="0" err="1" smtClean="0">
                <a:solidFill>
                  <a:schemeClr val="tx1"/>
                </a:solidFill>
              </a:rPr>
              <a:t>gyakorlat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során</a:t>
            </a:r>
            <a:r>
              <a:rPr lang="en-US" sz="2800" b="1" dirty="0" smtClean="0">
                <a:solidFill>
                  <a:schemeClr val="tx1"/>
                </a:solidFill>
              </a:rPr>
              <a:t> a </a:t>
            </a:r>
            <a:r>
              <a:rPr lang="en-US" sz="2800" b="1" dirty="0" err="1" smtClean="0">
                <a:solidFill>
                  <a:schemeClr val="tx1"/>
                </a:solidFill>
              </a:rPr>
              <a:t>gyakorlati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készségeinek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fejlesztésére</a:t>
            </a:r>
            <a:r>
              <a:rPr lang="en-US" sz="2800" b="1" dirty="0" smtClean="0">
                <a:solidFill>
                  <a:schemeClr val="tx1"/>
                </a:solidFill>
              </a:rPr>
              <a:t> (</a:t>
            </a:r>
            <a:r>
              <a:rPr lang="en-US" sz="2800" b="1" dirty="0" err="1" smtClean="0">
                <a:solidFill>
                  <a:schemeClr val="tx1"/>
                </a:solidFill>
              </a:rPr>
              <a:t>vérvétel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sebellátás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injekció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beadása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stb</a:t>
            </a:r>
            <a:r>
              <a:rPr lang="en-US" sz="2800" b="1" dirty="0" smtClean="0">
                <a:solidFill>
                  <a:schemeClr val="tx1"/>
                </a:solidFill>
              </a:rPr>
              <a:t>.)?</a:t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en-US" sz="2800" b="1" dirty="0" smtClean="0">
                <a:solidFill>
                  <a:schemeClr val="tx1"/>
                </a:solidFill>
              </a:rPr>
              <a:t>Could </a:t>
            </a:r>
            <a:r>
              <a:rPr lang="en-US" sz="2800" b="1" dirty="0">
                <a:solidFill>
                  <a:schemeClr val="tx1"/>
                </a:solidFill>
              </a:rPr>
              <a:t>you improve your manual skills during block practice (blood sampling, wound care, administering injections, </a:t>
            </a:r>
            <a:r>
              <a:rPr lang="en-US" sz="2800" b="1" dirty="0" err="1">
                <a:solidFill>
                  <a:schemeClr val="tx1"/>
                </a:solidFill>
              </a:rPr>
              <a:t>etc</a:t>
            </a:r>
            <a:r>
              <a:rPr lang="en-US" sz="2800" b="1" dirty="0">
                <a:solidFill>
                  <a:schemeClr val="tx1"/>
                </a:solidFill>
              </a:rPr>
              <a:t>)?</a:t>
            </a:r>
          </a:p>
        </p:txBody>
      </p:sp>
    </p:spTree>
    <p:extLst>
      <p:ext uri="{BB962C8B-B14F-4D97-AF65-F5344CB8AC3E}">
        <p14:creationId xmlns:p14="http://schemas.microsoft.com/office/powerpoint/2010/main" val="3978863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174172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/>
              <a:t>Véleményét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összegezve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mennyire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felelt</a:t>
            </a:r>
            <a:r>
              <a:rPr lang="en-US" sz="2000" b="1" dirty="0" smtClean="0"/>
              <a:t> meg </a:t>
            </a:r>
            <a:r>
              <a:rPr lang="en-US" sz="2000" b="1" dirty="0" err="1" smtClean="0"/>
              <a:t>az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intézet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oktatómunkája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az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Ön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elvárásainak</a:t>
            </a:r>
            <a:r>
              <a:rPr lang="en-US" sz="2000" b="1" dirty="0" smtClean="0"/>
              <a:t>?</a:t>
            </a:r>
            <a:endParaRPr lang="en-US" sz="2000" b="1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477062"/>
              </p:ext>
            </p:extLst>
          </p:nvPr>
        </p:nvGraphicFramePr>
        <p:xfrm>
          <a:off x="468823" y="574282"/>
          <a:ext cx="9895817" cy="5926545"/>
        </p:xfrm>
        <a:graphic>
          <a:graphicData uri="http://schemas.openxmlformats.org/drawingml/2006/table">
            <a:tbl>
              <a:tblPr/>
              <a:tblGrid>
                <a:gridCol w="947930">
                  <a:extLst>
                    <a:ext uri="{9D8B030D-6E8A-4147-A177-3AD203B41FA5}">
                      <a16:colId xmlns:a16="http://schemas.microsoft.com/office/drawing/2014/main" xmlns="" val="1491183351"/>
                    </a:ext>
                  </a:extLst>
                </a:gridCol>
                <a:gridCol w="3159767">
                  <a:extLst>
                    <a:ext uri="{9D8B030D-6E8A-4147-A177-3AD203B41FA5}">
                      <a16:colId xmlns:a16="http://schemas.microsoft.com/office/drawing/2014/main" xmlns="" val="784761926"/>
                    </a:ext>
                  </a:extLst>
                </a:gridCol>
                <a:gridCol w="1551159">
                  <a:extLst>
                    <a:ext uri="{9D8B030D-6E8A-4147-A177-3AD203B41FA5}">
                      <a16:colId xmlns:a16="http://schemas.microsoft.com/office/drawing/2014/main" xmlns="" val="6265719"/>
                    </a:ext>
                  </a:extLst>
                </a:gridCol>
                <a:gridCol w="1479345">
                  <a:extLst>
                    <a:ext uri="{9D8B030D-6E8A-4147-A177-3AD203B41FA5}">
                      <a16:colId xmlns:a16="http://schemas.microsoft.com/office/drawing/2014/main" xmlns="" val="4139271785"/>
                    </a:ext>
                  </a:extLst>
                </a:gridCol>
                <a:gridCol w="689404">
                  <a:extLst>
                    <a:ext uri="{9D8B030D-6E8A-4147-A177-3AD203B41FA5}">
                      <a16:colId xmlns:a16="http://schemas.microsoft.com/office/drawing/2014/main" xmlns="" val="3377185101"/>
                    </a:ext>
                  </a:extLst>
                </a:gridCol>
                <a:gridCol w="689404">
                  <a:extLst>
                    <a:ext uri="{9D8B030D-6E8A-4147-A177-3AD203B41FA5}">
                      <a16:colId xmlns:a16="http://schemas.microsoft.com/office/drawing/2014/main" xmlns="" val="2783864186"/>
                    </a:ext>
                  </a:extLst>
                </a:gridCol>
                <a:gridCol w="689404">
                  <a:extLst>
                    <a:ext uri="{9D8B030D-6E8A-4147-A177-3AD203B41FA5}">
                      <a16:colId xmlns:a16="http://schemas.microsoft.com/office/drawing/2014/main" xmlns="" val="3369125566"/>
                    </a:ext>
                  </a:extLst>
                </a:gridCol>
                <a:gridCol w="689404">
                  <a:extLst>
                    <a:ext uri="{9D8B030D-6E8A-4147-A177-3AD203B41FA5}">
                      <a16:colId xmlns:a16="http://schemas.microsoft.com/office/drawing/2014/main" xmlns="" val="3217504436"/>
                    </a:ext>
                  </a:extLst>
                </a:gridCol>
              </a:tblGrid>
              <a:tr h="53065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Évfolyam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Tárgy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Válaszadók</a:t>
                      </a: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száma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Válaszadók</a:t>
                      </a: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százaléka</a:t>
                      </a: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(200ra </a:t>
                      </a:r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vonatkoztatva</a:t>
                      </a: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Átlag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alatt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2-4 </a:t>
                      </a:r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között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fölött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49947487"/>
                  </a:ext>
                </a:extLst>
              </a:tr>
              <a:tr h="15919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I.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Biofizika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88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44%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3.97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46814679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Biostatisztika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3.83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3312132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Magatartás</a:t>
                      </a:r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tudományok</a:t>
                      </a:r>
                      <a:endParaRPr lang="en-US" sz="1400" b="0" i="0" u="none" strike="noStrike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3.42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16204194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Orvosi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Kémia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76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3.95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68961732"/>
                  </a:ext>
                </a:extLst>
              </a:tr>
              <a:tr h="159195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II.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Anatómia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szövet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és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fejlődéstan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94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47%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4.25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0676148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Biokémia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3.69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82044899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Orvosi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Élettan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I.</a:t>
                      </a: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38%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4.14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2611896"/>
                  </a:ext>
                </a:extLst>
              </a:tr>
              <a:tr h="159195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III.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Belgyógyászat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I (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propedeutika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32%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4.29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71325095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Immunológia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62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31%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3.95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57192589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u-HU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Műttétani alapismeretek</a:t>
                      </a: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4.79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01163904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Orvosi szociológia</a:t>
                      </a: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3.48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55972892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Orvosi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Mikrobiológia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35%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3.83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18237238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Patholiógia I.</a:t>
                      </a: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4.35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85831604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Klinikai</a:t>
                      </a:r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Biokémia</a:t>
                      </a:r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I.</a:t>
                      </a: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4.13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62345597"/>
                  </a:ext>
                </a:extLst>
              </a:tr>
              <a:tr h="159195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IV.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Belgyógyászat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III  (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Kardiológia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angiológia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4.15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664006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Farmakológia I</a:t>
                      </a: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4.30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33074129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Megelőző</a:t>
                      </a:r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orvostan</a:t>
                      </a:r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és</a:t>
                      </a:r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népegészségtan</a:t>
                      </a:r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I</a:t>
                      </a: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3.40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71159783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Radiológia és nukleáris medicina I</a:t>
                      </a: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3.90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32745760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Sebészet</a:t>
                      </a:r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I</a:t>
                      </a: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24%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4.18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56491061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Szülészet és nőgyógyászat I </a:t>
                      </a: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58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3.29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48524611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Klinikai</a:t>
                      </a:r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genetika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3.65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20663900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Ortopédia</a:t>
                      </a:r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25%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4.23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77430004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Pulmonológia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43%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4.31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78190533"/>
                  </a:ext>
                </a:extLst>
              </a:tr>
              <a:tr h="1591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Urulógia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633" marR="6633" marT="6633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36%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4.37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6633" marR="6633" marT="6633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490802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1753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920932" y="2508066"/>
            <a:ext cx="10350136" cy="3579224"/>
            <a:chOff x="370114" y="2429689"/>
            <a:chExt cx="10350136" cy="3579224"/>
          </a:xfrm>
        </p:grpSpPr>
        <p:graphicFrame>
          <p:nvGraphicFramePr>
            <p:cNvPr id="3" name="Chart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808440371"/>
                </p:ext>
              </p:extLst>
            </p:nvPr>
          </p:nvGraphicFramePr>
          <p:xfrm>
            <a:off x="370114" y="2429690"/>
            <a:ext cx="5116286" cy="357922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4" name="Char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186213774"/>
                </p:ext>
              </p:extLst>
            </p:nvPr>
          </p:nvGraphicFramePr>
          <p:xfrm>
            <a:off x="5733777" y="2429689"/>
            <a:ext cx="4986473" cy="357922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138702"/>
            <a:ext cx="10515600" cy="1968772"/>
          </a:xfrm>
        </p:spPr>
        <p:txBody>
          <a:bodyPr>
            <a:normAutofit fontScale="90000"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err="1" smtClean="0">
                <a:solidFill>
                  <a:schemeClr val="tx1"/>
                </a:solidFill>
              </a:rPr>
              <a:t>Milyen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mértékben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segítették</a:t>
            </a:r>
            <a:r>
              <a:rPr lang="en-US" sz="2800" b="1" dirty="0" smtClean="0">
                <a:solidFill>
                  <a:schemeClr val="tx1"/>
                </a:solidFill>
              </a:rPr>
              <a:t>/</a:t>
            </a:r>
            <a:r>
              <a:rPr lang="en-US" sz="2800" b="1" dirty="0" err="1" smtClean="0">
                <a:solidFill>
                  <a:schemeClr val="tx1"/>
                </a:solidFill>
              </a:rPr>
              <a:t>tették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lehetővé</a:t>
            </a:r>
            <a:r>
              <a:rPr lang="en-US" sz="2800" b="1" dirty="0" smtClean="0">
                <a:solidFill>
                  <a:schemeClr val="tx1"/>
                </a:solidFill>
              </a:rPr>
              <a:t> a </a:t>
            </a:r>
            <a:r>
              <a:rPr lang="en-US" sz="2800" b="1" dirty="0" err="1" smtClean="0">
                <a:solidFill>
                  <a:schemeClr val="tx1"/>
                </a:solidFill>
              </a:rPr>
              <a:t>gyakorlaton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elérhető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diagnosztikai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eszközök</a:t>
            </a:r>
            <a:r>
              <a:rPr lang="en-US" sz="2800" b="1" dirty="0" smtClean="0">
                <a:solidFill>
                  <a:schemeClr val="tx1"/>
                </a:solidFill>
              </a:rPr>
              <a:t> (pl.: UH, EKG, </a:t>
            </a:r>
            <a:r>
              <a:rPr lang="en-US" sz="2800" b="1" dirty="0" err="1" smtClean="0">
                <a:solidFill>
                  <a:schemeClr val="tx1"/>
                </a:solidFill>
              </a:rPr>
              <a:t>stb</a:t>
            </a:r>
            <a:r>
              <a:rPr lang="en-US" sz="2800" b="1" dirty="0" smtClean="0">
                <a:solidFill>
                  <a:schemeClr val="tx1"/>
                </a:solidFill>
              </a:rPr>
              <a:t>.) </a:t>
            </a:r>
            <a:r>
              <a:rPr lang="en-US" sz="2800" b="1" dirty="0" err="1" smtClean="0">
                <a:solidFill>
                  <a:schemeClr val="tx1"/>
                </a:solidFill>
              </a:rPr>
              <a:t>használatának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elsajátítását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How much opportunity were you given to use diagnostic tools (e.g. sonography and ECG equipment, etc.) at the site of block practice?</a:t>
            </a:r>
          </a:p>
        </p:txBody>
      </p:sp>
    </p:spTree>
    <p:extLst>
      <p:ext uri="{BB962C8B-B14F-4D97-AF65-F5344CB8AC3E}">
        <p14:creationId xmlns:p14="http://schemas.microsoft.com/office/powerpoint/2010/main" val="34307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746215" y="2551615"/>
            <a:ext cx="10794819" cy="3515816"/>
            <a:chOff x="421821" y="2473233"/>
            <a:chExt cx="10794819" cy="3515816"/>
          </a:xfrm>
        </p:grpSpPr>
        <p:graphicFrame>
          <p:nvGraphicFramePr>
            <p:cNvPr id="3" name="Chart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676066578"/>
                </p:ext>
              </p:extLst>
            </p:nvPr>
          </p:nvGraphicFramePr>
          <p:xfrm>
            <a:off x="421821" y="2473234"/>
            <a:ext cx="5447756" cy="351581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4" name="Char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749086685"/>
                </p:ext>
              </p:extLst>
            </p:nvPr>
          </p:nvGraphicFramePr>
          <p:xfrm>
            <a:off x="5969454" y="2473233"/>
            <a:ext cx="5247186" cy="351581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85825" y="304165"/>
            <a:ext cx="10515600" cy="2169069"/>
          </a:xfrm>
        </p:spPr>
        <p:txBody>
          <a:bodyPr>
            <a:normAutofit fontScale="90000"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hu-HU" sz="2800" b="1" dirty="0" smtClean="0">
                <a:solidFill>
                  <a:schemeClr val="tx1"/>
                </a:solidFill>
              </a:rPr>
              <a:t>Mennyiben segítette a gyakorlat a betegségek tűneteinek, terápiájának és diagnosztikájának elsajátítását?</a:t>
            </a:r>
            <a:br>
              <a:rPr lang="hu-HU" sz="2800" b="1" dirty="0" smtClean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How much did block practice contribute to </a:t>
            </a:r>
            <a:r>
              <a:rPr lang="en-US" sz="2800" b="1" dirty="0" err="1">
                <a:solidFill>
                  <a:schemeClr val="tx1"/>
                </a:solidFill>
              </a:rPr>
              <a:t>familiarising</a:t>
            </a:r>
            <a:r>
              <a:rPr lang="en-US" sz="2800" b="1" dirty="0">
                <a:solidFill>
                  <a:schemeClr val="tx1"/>
                </a:solidFill>
              </a:rPr>
              <a:t> yourself with the symptoms, treatment and diagnosis of diseases?</a:t>
            </a:r>
          </a:p>
        </p:txBody>
      </p:sp>
    </p:spTree>
    <p:extLst>
      <p:ext uri="{BB962C8B-B14F-4D97-AF65-F5344CB8AC3E}">
        <p14:creationId xmlns:p14="http://schemas.microsoft.com/office/powerpoint/2010/main" val="13593913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15967" y="2158749"/>
            <a:ext cx="11160066" cy="3702120"/>
            <a:chOff x="352664" y="2158749"/>
            <a:chExt cx="11160066" cy="3702120"/>
          </a:xfrm>
        </p:grpSpPr>
        <p:graphicFrame>
          <p:nvGraphicFramePr>
            <p:cNvPr id="3" name="Chart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247816755"/>
                </p:ext>
              </p:extLst>
            </p:nvPr>
          </p:nvGraphicFramePr>
          <p:xfrm>
            <a:off x="352664" y="2158749"/>
            <a:ext cx="5752044" cy="370212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4" name="Char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995604993"/>
                </p:ext>
              </p:extLst>
            </p:nvPr>
          </p:nvGraphicFramePr>
          <p:xfrm>
            <a:off x="6104707" y="2158749"/>
            <a:ext cx="5408023" cy="370212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err="1" smtClean="0">
                <a:solidFill>
                  <a:schemeClr val="tx1"/>
                </a:solidFill>
              </a:rPr>
              <a:t>Viziteken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aktívan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vett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részt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Did you actively participate in rounds?</a:t>
            </a:r>
          </a:p>
        </p:txBody>
      </p:sp>
    </p:spTree>
    <p:extLst>
      <p:ext uri="{BB962C8B-B14F-4D97-AF65-F5344CB8AC3E}">
        <p14:creationId xmlns:p14="http://schemas.microsoft.com/office/powerpoint/2010/main" val="3795072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66057" y="2431707"/>
            <a:ext cx="10787743" cy="3690418"/>
            <a:chOff x="566057" y="2022405"/>
            <a:chExt cx="10787743" cy="3690418"/>
          </a:xfrm>
        </p:grpSpPr>
        <p:graphicFrame>
          <p:nvGraphicFramePr>
            <p:cNvPr id="3" name="Chart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32493146"/>
                </p:ext>
              </p:extLst>
            </p:nvPr>
          </p:nvGraphicFramePr>
          <p:xfrm>
            <a:off x="566057" y="2022405"/>
            <a:ext cx="5172891" cy="369041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4" name="Char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572476277"/>
                </p:ext>
              </p:extLst>
            </p:nvPr>
          </p:nvGraphicFramePr>
          <p:xfrm>
            <a:off x="5886993" y="2022405"/>
            <a:ext cx="5466807" cy="369041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err="1" smtClean="0">
                <a:solidFill>
                  <a:schemeClr val="tx1"/>
                </a:solidFill>
              </a:rPr>
              <a:t>Mennyire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javult</a:t>
            </a:r>
            <a:r>
              <a:rPr lang="en-US" sz="2800" b="1" dirty="0" smtClean="0">
                <a:solidFill>
                  <a:schemeClr val="tx1"/>
                </a:solidFill>
              </a:rPr>
              <a:t> a </a:t>
            </a:r>
            <a:r>
              <a:rPr lang="en-US" sz="2800" b="1" dirty="0" err="1" smtClean="0">
                <a:solidFill>
                  <a:schemeClr val="tx1"/>
                </a:solidFill>
              </a:rPr>
              <a:t>problémameoldó-képessége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In what extent did the practice help you in developing problem solving skills?</a:t>
            </a:r>
          </a:p>
        </p:txBody>
      </p:sp>
    </p:spTree>
    <p:extLst>
      <p:ext uri="{BB962C8B-B14F-4D97-AF65-F5344CB8AC3E}">
        <p14:creationId xmlns:p14="http://schemas.microsoft.com/office/powerpoint/2010/main" val="3568761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err="1" smtClean="0">
                <a:solidFill>
                  <a:schemeClr val="tx1"/>
                </a:solidFill>
              </a:rPr>
              <a:t>Az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előirt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gyakorlati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elemeknek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hány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százalékát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végezte</a:t>
            </a:r>
            <a:r>
              <a:rPr lang="en-US" sz="2800" b="1" dirty="0" smtClean="0">
                <a:solidFill>
                  <a:schemeClr val="tx1"/>
                </a:solidFill>
              </a:rPr>
              <a:t> el </a:t>
            </a:r>
            <a:r>
              <a:rPr lang="en-US" sz="2800" b="1" dirty="0" err="1" smtClean="0">
                <a:solidFill>
                  <a:schemeClr val="tx1"/>
                </a:solidFill>
              </a:rPr>
              <a:t>valóban</a:t>
            </a:r>
            <a:r>
              <a:rPr lang="en-US" sz="2800" b="1" dirty="0" smtClean="0">
                <a:solidFill>
                  <a:schemeClr val="tx1"/>
                </a:solidFill>
              </a:rPr>
              <a:t>? (</a:t>
            </a:r>
            <a:r>
              <a:rPr lang="en-US" sz="2800" b="1" dirty="0" err="1" smtClean="0">
                <a:solidFill>
                  <a:schemeClr val="tx1"/>
                </a:solidFill>
              </a:rPr>
              <a:t>és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nem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csak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aláirás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történt</a:t>
            </a:r>
            <a:r>
              <a:rPr lang="en-US" sz="2800" b="1" dirty="0" smtClean="0">
                <a:solidFill>
                  <a:schemeClr val="tx1"/>
                </a:solidFill>
              </a:rPr>
              <a:t>) </a:t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How much percentage of the practical elements did you fulfill actually?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559525" y="2238104"/>
            <a:ext cx="10951030" cy="4293439"/>
            <a:chOff x="611776" y="1942013"/>
            <a:chExt cx="10951030" cy="4293439"/>
          </a:xfrm>
        </p:grpSpPr>
        <p:graphicFrame>
          <p:nvGraphicFramePr>
            <p:cNvPr id="4" name="Char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309041785"/>
                </p:ext>
              </p:extLst>
            </p:nvPr>
          </p:nvGraphicFramePr>
          <p:xfrm>
            <a:off x="611776" y="1942013"/>
            <a:ext cx="4935583" cy="34660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5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187822851"/>
                </p:ext>
              </p:extLst>
            </p:nvPr>
          </p:nvGraphicFramePr>
          <p:xfrm>
            <a:off x="6399710" y="1942013"/>
            <a:ext cx="5163096" cy="346601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sp>
          <p:nvSpPr>
            <p:cNvPr id="2" name="TextBox 1"/>
            <p:cNvSpPr txBox="1"/>
            <p:nvPr/>
          </p:nvSpPr>
          <p:spPr>
            <a:xfrm>
              <a:off x="3970019" y="4758124"/>
              <a:ext cx="3276600" cy="14773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hu-HU" b="1" dirty="0" smtClean="0"/>
                <a:t>1=10%</a:t>
              </a:r>
            </a:p>
            <a:p>
              <a:pPr algn="ctr"/>
              <a:r>
                <a:rPr lang="hu-HU" b="1" dirty="0" smtClean="0"/>
                <a:t>2=10-25%</a:t>
              </a:r>
            </a:p>
            <a:p>
              <a:pPr algn="ctr"/>
              <a:r>
                <a:rPr lang="hu-HU" b="1" dirty="0" smtClean="0"/>
                <a:t>3=25-50%</a:t>
              </a:r>
            </a:p>
            <a:p>
              <a:pPr algn="ctr"/>
              <a:r>
                <a:rPr lang="hu-HU" b="1" dirty="0" smtClean="0"/>
                <a:t>4=50-75%</a:t>
              </a:r>
            </a:p>
            <a:p>
              <a:pPr algn="ctr"/>
              <a:r>
                <a:rPr lang="hu-HU" b="1" dirty="0" smtClean="0"/>
                <a:t>5=75-nél több/more than 75%</a:t>
              </a:r>
              <a:endParaRPr lang="en-US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53669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09994" y="2312199"/>
            <a:ext cx="11203035" cy="3618338"/>
            <a:chOff x="509994" y="2312199"/>
            <a:chExt cx="11203035" cy="3618338"/>
          </a:xfrm>
        </p:grpSpPr>
        <p:graphicFrame>
          <p:nvGraphicFramePr>
            <p:cNvPr id="3" name="Chart 2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642633214"/>
                </p:ext>
              </p:extLst>
            </p:nvPr>
          </p:nvGraphicFramePr>
          <p:xfrm>
            <a:off x="509994" y="2312199"/>
            <a:ext cx="5855971" cy="361833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4" name="Chart 3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916451952"/>
                </p:ext>
              </p:extLst>
            </p:nvPr>
          </p:nvGraphicFramePr>
          <p:xfrm>
            <a:off x="6365965" y="2312199"/>
            <a:ext cx="5347064" cy="361833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err="1" smtClean="0">
                <a:solidFill>
                  <a:schemeClr val="tx1"/>
                </a:solidFill>
              </a:rPr>
              <a:t>Véleményét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összegezve</a:t>
            </a:r>
            <a:r>
              <a:rPr lang="en-US" sz="2800" b="1" dirty="0" smtClean="0">
                <a:solidFill>
                  <a:schemeClr val="tx1"/>
                </a:solidFill>
              </a:rPr>
              <a:t>, </a:t>
            </a:r>
            <a:r>
              <a:rPr lang="en-US" sz="2800" b="1" dirty="0" err="1" smtClean="0">
                <a:solidFill>
                  <a:schemeClr val="tx1"/>
                </a:solidFill>
              </a:rPr>
              <a:t>mennyire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felelt</a:t>
            </a:r>
            <a:r>
              <a:rPr lang="en-US" sz="2800" b="1" dirty="0" smtClean="0">
                <a:solidFill>
                  <a:schemeClr val="tx1"/>
                </a:solidFill>
              </a:rPr>
              <a:t> meg a </a:t>
            </a:r>
            <a:r>
              <a:rPr lang="en-US" sz="2800" b="1" dirty="0" err="1" smtClean="0">
                <a:solidFill>
                  <a:schemeClr val="tx1"/>
                </a:solidFill>
              </a:rPr>
              <a:t>blokkgyakorlat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az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Ön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elvárásainak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en-US" sz="2800" b="1" dirty="0">
                <a:solidFill>
                  <a:schemeClr val="tx1"/>
                </a:solidFill>
              </a:rPr>
              <a:t>Summary, how much did block practice meet your expectations?</a:t>
            </a:r>
          </a:p>
        </p:txBody>
      </p:sp>
    </p:spTree>
    <p:extLst>
      <p:ext uri="{BB962C8B-B14F-4D97-AF65-F5344CB8AC3E}">
        <p14:creationId xmlns:p14="http://schemas.microsoft.com/office/powerpoint/2010/main" val="187150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1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8200" y="330291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hu-HU" sz="2400" b="1" dirty="0">
                <a:latin typeface="+mn-lt"/>
              </a:rPr>
              <a:t>Blokkgyakorlati kérdőívek </a:t>
            </a:r>
            <a:br>
              <a:rPr lang="hu-HU" sz="2400" b="1" dirty="0">
                <a:latin typeface="+mn-lt"/>
              </a:rPr>
            </a:br>
            <a:r>
              <a:rPr lang="hu-HU" sz="2400" b="1" dirty="0">
                <a:latin typeface="+mn-lt"/>
              </a:rPr>
              <a:t>Véleményüket összegezve, mennyire felelt meg a blokkgyakorlat a hallgatók elvárásainak</a:t>
            </a:r>
            <a:r>
              <a:rPr lang="hu-HU" sz="2400" b="1" dirty="0" smtClean="0">
                <a:latin typeface="+mn-lt"/>
              </a:rPr>
              <a:t>?</a:t>
            </a:r>
            <a:br>
              <a:rPr lang="hu-HU" sz="2400" b="1" dirty="0" smtClean="0">
                <a:latin typeface="+mn-lt"/>
              </a:rPr>
            </a:br>
            <a:r>
              <a:rPr lang="en-US" sz="2400" b="1" dirty="0" smtClean="0">
                <a:latin typeface="+mn-lt"/>
              </a:rPr>
              <a:t>Summary, how much did block practice meet your expectations?</a:t>
            </a:r>
            <a:endParaRPr lang="hu-HU" sz="2400" b="1" dirty="0">
              <a:latin typeface="+mn-lt"/>
            </a:endParaRPr>
          </a:p>
        </p:txBody>
      </p:sp>
      <p:graphicFrame>
        <p:nvGraphicFramePr>
          <p:cNvPr id="4" name="Tartalom hely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0289638"/>
              </p:ext>
            </p:extLst>
          </p:nvPr>
        </p:nvGraphicFramePr>
        <p:xfrm>
          <a:off x="1513114" y="2300009"/>
          <a:ext cx="9165773" cy="378728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0235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01511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78949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93940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87943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93940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019349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949392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879438">
                  <a:extLst>
                    <a:ext uri="{9D8B030D-6E8A-4147-A177-3AD203B41FA5}">
                      <a16:colId xmlns:a16="http://schemas.microsoft.com/office/drawing/2014/main" xmlns="" val="3612842208"/>
                    </a:ext>
                  </a:extLst>
                </a:gridCol>
                <a:gridCol w="731162">
                  <a:extLst>
                    <a:ext uri="{9D8B030D-6E8A-4147-A177-3AD203B41FA5}">
                      <a16:colId xmlns:a16="http://schemas.microsoft.com/office/drawing/2014/main" xmlns="" val="2419416539"/>
                    </a:ext>
                  </a:extLst>
                </a:gridCol>
              </a:tblGrid>
              <a:tr h="486293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2009/2010. </a:t>
                      </a:r>
                      <a:endParaRPr lang="hu-HU" sz="1200" kern="12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I</a:t>
                      </a: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. félév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2009/2010.</a:t>
                      </a:r>
                    </a:p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II</a:t>
                      </a: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. félév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2010/2011</a:t>
                      </a: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.</a:t>
                      </a:r>
                    </a:p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I. félév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2011/2012. </a:t>
                      </a:r>
                      <a:endParaRPr lang="hu-HU" sz="1200" kern="1200" dirty="0" smtClean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I</a:t>
                      </a: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. félév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2011/2012.</a:t>
                      </a:r>
                      <a:r>
                        <a:rPr lang="hu-HU" sz="12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</a:t>
                      </a: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II. félév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2012/2013. </a:t>
                      </a: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I. félév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2012/2013.</a:t>
                      </a:r>
                    </a:p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II. félév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2015/2016</a:t>
                      </a:r>
                    </a:p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I.-II.</a:t>
                      </a:r>
                      <a:r>
                        <a:rPr lang="hu-HU" sz="12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félév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 hMerge="1"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86293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endParaRPr lang="hu-HU" sz="1200" kern="12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endParaRPr lang="hu-HU" sz="1200" kern="12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Magyar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English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3290138302"/>
                  </a:ext>
                </a:extLst>
              </a:tr>
              <a:tr h="486293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Belgyógyászat IV. évfolyam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3,8 (87)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3,6 (146)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 (89)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 (150)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3,9 (60)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4,22 (66)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4,1</a:t>
                      </a:r>
                      <a:r>
                        <a:rPr lang="hu-HU" sz="1200" kern="1200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(56)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4,15 (270)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 rowSpan="2"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3,54 (140)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86293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Belgyógyászat V. évfolyam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 (109)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 (136)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 (86)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4,1 (52)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4,3 (86)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 vMerge="1"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61567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Kissebészet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 (28)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4,1 (29)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4,2 (18)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4,2 (33)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4,7 (15)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4,5 (6)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4,6 (25)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4,43 (44)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3,72 (22)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61567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Sebészet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3,2 (35)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4,2 (32)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3,9 (30)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3,9 (57)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4,2 (13)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4,2 (26)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</a:t>
                      </a:r>
                      <a:r>
                        <a:rPr lang="hu-HU" sz="1200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</a:t>
                      </a: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(44)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4,27 (43)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3,47 (25)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61567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Szülészet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3,9 (57)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3,9 (52)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3,8 (36)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3,7(56)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3,7 (28)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3,9 (18)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3,9 (85)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4,09 (64)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3,53 (43)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395841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Gyermek-</a:t>
                      </a:r>
                    </a:p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gyógyászat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3,8 (42)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3,6 (45)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endParaRPr lang="hu-HU" sz="1200" kern="120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4,3 (16)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4,15 (57)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3,31 (24)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61567"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Neurológia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 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fontAlgn="ctr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3,7 (73)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4,3 (97)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4,</a:t>
                      </a:r>
                      <a:r>
                        <a:rPr lang="hu-HU" sz="1200" kern="1200" dirty="0" err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4</a:t>
                      </a: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 (33)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3,92 (47)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algn="just" defTabSz="914400" rtl="0" eaLnBrk="1" latinLnBrk="0" hangingPunct="1">
                        <a:spcAft>
                          <a:spcPts val="0"/>
                        </a:spcAft>
                      </a:pPr>
                      <a:r>
                        <a:rPr lang="hu-HU" sz="1200" kern="120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  <a:cs typeface="+mn-cs"/>
                        </a:rPr>
                        <a:t>3,13 (30)</a:t>
                      </a:r>
                      <a:endParaRPr lang="hu-HU" sz="1200" kern="1200" dirty="0">
                        <a:solidFill>
                          <a:srgbClr val="000000"/>
                        </a:solidFill>
                        <a:effectLst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6514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374469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err="1" smtClean="0"/>
              <a:t>Véleményét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összegezve</a:t>
            </a:r>
            <a:r>
              <a:rPr lang="en-US" sz="2000" b="1" dirty="0" smtClean="0"/>
              <a:t>, </a:t>
            </a:r>
            <a:r>
              <a:rPr lang="en-US" sz="2000" b="1" dirty="0" err="1" smtClean="0"/>
              <a:t>mennyire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felelt</a:t>
            </a:r>
            <a:r>
              <a:rPr lang="en-US" sz="2000" b="1" dirty="0" smtClean="0"/>
              <a:t> meg </a:t>
            </a:r>
            <a:r>
              <a:rPr lang="en-US" sz="2000" b="1" dirty="0" err="1" smtClean="0"/>
              <a:t>az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intézet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oktatómunkája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az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Ön</a:t>
            </a:r>
            <a:r>
              <a:rPr lang="en-US" sz="2000" b="1" dirty="0" smtClean="0"/>
              <a:t> </a:t>
            </a:r>
            <a:r>
              <a:rPr lang="en-US" sz="2000" b="1" dirty="0" err="1" smtClean="0"/>
              <a:t>elvárásainak</a:t>
            </a:r>
            <a:r>
              <a:rPr lang="en-US" sz="2000" b="1" dirty="0" smtClean="0"/>
              <a:t>?</a:t>
            </a:r>
            <a:endParaRPr lang="en-US" sz="2000" b="1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4605951"/>
              </p:ext>
            </p:extLst>
          </p:nvPr>
        </p:nvGraphicFramePr>
        <p:xfrm>
          <a:off x="1233169" y="1089910"/>
          <a:ext cx="9504498" cy="4849336"/>
        </p:xfrm>
        <a:graphic>
          <a:graphicData uri="http://schemas.openxmlformats.org/drawingml/2006/table">
            <a:tbl>
              <a:tblPr/>
              <a:tblGrid>
                <a:gridCol w="910445">
                  <a:extLst>
                    <a:ext uri="{9D8B030D-6E8A-4147-A177-3AD203B41FA5}">
                      <a16:colId xmlns:a16="http://schemas.microsoft.com/office/drawing/2014/main" xmlns="" val="168617963"/>
                    </a:ext>
                  </a:extLst>
                </a:gridCol>
                <a:gridCol w="3034818">
                  <a:extLst>
                    <a:ext uri="{9D8B030D-6E8A-4147-A177-3AD203B41FA5}">
                      <a16:colId xmlns:a16="http://schemas.microsoft.com/office/drawing/2014/main" xmlns="" val="736892363"/>
                    </a:ext>
                  </a:extLst>
                </a:gridCol>
                <a:gridCol w="1489820">
                  <a:extLst>
                    <a:ext uri="{9D8B030D-6E8A-4147-A177-3AD203B41FA5}">
                      <a16:colId xmlns:a16="http://schemas.microsoft.com/office/drawing/2014/main" xmlns="" val="2469678955"/>
                    </a:ext>
                  </a:extLst>
                </a:gridCol>
                <a:gridCol w="1420847">
                  <a:extLst>
                    <a:ext uri="{9D8B030D-6E8A-4147-A177-3AD203B41FA5}">
                      <a16:colId xmlns:a16="http://schemas.microsoft.com/office/drawing/2014/main" xmlns="" val="2506047440"/>
                    </a:ext>
                  </a:extLst>
                </a:gridCol>
                <a:gridCol w="662142">
                  <a:extLst>
                    <a:ext uri="{9D8B030D-6E8A-4147-A177-3AD203B41FA5}">
                      <a16:colId xmlns:a16="http://schemas.microsoft.com/office/drawing/2014/main" xmlns="" val="1029860083"/>
                    </a:ext>
                  </a:extLst>
                </a:gridCol>
                <a:gridCol w="662142">
                  <a:extLst>
                    <a:ext uri="{9D8B030D-6E8A-4147-A177-3AD203B41FA5}">
                      <a16:colId xmlns:a16="http://schemas.microsoft.com/office/drawing/2014/main" xmlns="" val="1964141237"/>
                    </a:ext>
                  </a:extLst>
                </a:gridCol>
                <a:gridCol w="662142">
                  <a:extLst>
                    <a:ext uri="{9D8B030D-6E8A-4147-A177-3AD203B41FA5}">
                      <a16:colId xmlns:a16="http://schemas.microsoft.com/office/drawing/2014/main" xmlns="" val="947753777"/>
                    </a:ext>
                  </a:extLst>
                </a:gridCol>
                <a:gridCol w="662142">
                  <a:extLst>
                    <a:ext uri="{9D8B030D-6E8A-4147-A177-3AD203B41FA5}">
                      <a16:colId xmlns:a16="http://schemas.microsoft.com/office/drawing/2014/main" xmlns="" val="434608327"/>
                    </a:ext>
                  </a:extLst>
                </a:gridCol>
              </a:tblGrid>
              <a:tr h="750808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Évfolyam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Tárgy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Válaszadók</a:t>
                      </a: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száma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Válaszadók</a:t>
                      </a: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százaléka</a:t>
                      </a: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(200ra </a:t>
                      </a:r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vonatkoztatva</a:t>
                      </a: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)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Átlag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 </a:t>
                      </a:r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alatt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2-4 </a:t>
                      </a:r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között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 </a:t>
                      </a:r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fölött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96782391"/>
                  </a:ext>
                </a:extLst>
              </a:tr>
              <a:tr h="256158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Általános</a:t>
                      </a:r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orvoslás_családorvoslás</a:t>
                      </a:r>
                      <a:endParaRPr lang="en-US" sz="1400" b="0" i="0" u="none" strike="noStrike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26400432"/>
                  </a:ext>
                </a:extLst>
              </a:tr>
              <a:tr h="256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Aneszteziológia</a:t>
                      </a:r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és</a:t>
                      </a:r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intenzív</a:t>
                      </a:r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terápia</a:t>
                      </a:r>
                      <a:endParaRPr lang="en-US" sz="1400" b="0" i="0" u="none" strike="noStrike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64220099"/>
                  </a:ext>
                </a:extLst>
              </a:tr>
              <a:tr h="256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Gyermekgyógyászat</a:t>
                      </a:r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4.08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67503219"/>
                  </a:ext>
                </a:extLst>
              </a:tr>
              <a:tr h="256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Igazságügyi</a:t>
                      </a:r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orvostan</a:t>
                      </a:r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4.33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29342130"/>
                  </a:ext>
                </a:extLst>
              </a:tr>
              <a:tr h="256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Infektológia</a:t>
                      </a:r>
                      <a:endParaRPr lang="en-US" sz="1400" b="0" i="0" u="none" strike="noStrike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3.96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50993061"/>
                  </a:ext>
                </a:extLst>
              </a:tr>
              <a:tr h="256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Bőrgyógyászat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4.49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49192925"/>
                  </a:ext>
                </a:extLst>
              </a:tr>
              <a:tr h="256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Fül-Orr-Gégészet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4.35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24023667"/>
                  </a:ext>
                </a:extLst>
              </a:tr>
              <a:tr h="256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Szemészet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66356045"/>
                  </a:ext>
                </a:extLst>
              </a:tr>
              <a:tr h="256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Klinikai onkológia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3.95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14082801"/>
                  </a:ext>
                </a:extLst>
              </a:tr>
              <a:tr h="256158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VI.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Belgyógyászat</a:t>
                      </a:r>
                      <a:endParaRPr lang="en-US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4.26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47992138"/>
                  </a:ext>
                </a:extLst>
              </a:tr>
              <a:tr h="256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Gyerekgyógyászat</a:t>
                      </a:r>
                      <a:endParaRPr lang="en-US" sz="1400" b="0" i="0" u="none" strike="noStrike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4.04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79098132"/>
                  </a:ext>
                </a:extLst>
              </a:tr>
              <a:tr h="256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Neurológia</a:t>
                      </a:r>
                      <a:endParaRPr lang="en-US" sz="1400" b="0" i="0" u="none" strike="noStrike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78806387"/>
                  </a:ext>
                </a:extLst>
              </a:tr>
              <a:tr h="256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Pszichiátria</a:t>
                      </a:r>
                      <a:endParaRPr lang="en-US" sz="1400" b="0" i="0" u="none" strike="noStrike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3.73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543047419"/>
                  </a:ext>
                </a:extLst>
              </a:tr>
              <a:tr h="256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Sebészet</a:t>
                      </a:r>
                      <a:endParaRPr lang="en-US" sz="1400" b="0" i="0" u="none" strike="noStrike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3.69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92323288"/>
                  </a:ext>
                </a:extLst>
              </a:tr>
              <a:tr h="25615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Szülészet</a:t>
                      </a:r>
                      <a:endParaRPr lang="en-US" sz="1400" b="0" i="0" u="none" strike="noStrike" dirty="0">
                        <a:solidFill>
                          <a:schemeClr val="accent1">
                            <a:lumMod val="40000"/>
                            <a:lumOff val="6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3.46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31302562"/>
                  </a:ext>
                </a:extLst>
              </a:tr>
              <a:tr h="256158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Össz</a:t>
                      </a:r>
                      <a:r>
                        <a:rPr lang="en-US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="1" i="0" u="none" strike="noStrike" dirty="0" err="1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átlag</a:t>
                      </a:r>
                      <a:endParaRPr lang="en-US" sz="14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4.03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46928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848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60960" y="304800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 What is your overall rating about the educational work of the institute in sum</a:t>
            </a:r>
            <a:r>
              <a:rPr lang="hu-HU" sz="2000" b="1" dirty="0" smtClean="0"/>
              <a:t>?</a:t>
            </a:r>
            <a:endParaRPr lang="en-US" sz="2000" b="1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9216709"/>
              </p:ext>
            </p:extLst>
          </p:nvPr>
        </p:nvGraphicFramePr>
        <p:xfrm>
          <a:off x="930910" y="1328851"/>
          <a:ext cx="10330180" cy="4410096"/>
        </p:xfrm>
        <a:graphic>
          <a:graphicData uri="http://schemas.openxmlformats.org/drawingml/2006/table">
            <a:tbl>
              <a:tblPr/>
              <a:tblGrid>
                <a:gridCol w="1415506">
                  <a:extLst>
                    <a:ext uri="{9D8B030D-6E8A-4147-A177-3AD203B41FA5}">
                      <a16:colId xmlns:a16="http://schemas.microsoft.com/office/drawing/2014/main" xmlns="" val="1616521286"/>
                    </a:ext>
                  </a:extLst>
                </a:gridCol>
                <a:gridCol w="3312886">
                  <a:extLst>
                    <a:ext uri="{9D8B030D-6E8A-4147-A177-3AD203B41FA5}">
                      <a16:colId xmlns:a16="http://schemas.microsoft.com/office/drawing/2014/main" xmlns="" val="320634026"/>
                    </a:ext>
                  </a:extLst>
                </a:gridCol>
                <a:gridCol w="1626326">
                  <a:extLst>
                    <a:ext uri="{9D8B030D-6E8A-4147-A177-3AD203B41FA5}">
                      <a16:colId xmlns:a16="http://schemas.microsoft.com/office/drawing/2014/main" xmlns="" val="573349090"/>
                    </a:ext>
                  </a:extLst>
                </a:gridCol>
                <a:gridCol w="1084218">
                  <a:extLst>
                    <a:ext uri="{9D8B030D-6E8A-4147-A177-3AD203B41FA5}">
                      <a16:colId xmlns:a16="http://schemas.microsoft.com/office/drawing/2014/main" xmlns="" val="2917321276"/>
                    </a:ext>
                  </a:extLst>
                </a:gridCol>
                <a:gridCol w="722811">
                  <a:extLst>
                    <a:ext uri="{9D8B030D-6E8A-4147-A177-3AD203B41FA5}">
                      <a16:colId xmlns:a16="http://schemas.microsoft.com/office/drawing/2014/main" xmlns="" val="1260707386"/>
                    </a:ext>
                  </a:extLst>
                </a:gridCol>
                <a:gridCol w="722811">
                  <a:extLst>
                    <a:ext uri="{9D8B030D-6E8A-4147-A177-3AD203B41FA5}">
                      <a16:colId xmlns:a16="http://schemas.microsoft.com/office/drawing/2014/main" xmlns="" val="2771432596"/>
                    </a:ext>
                  </a:extLst>
                </a:gridCol>
                <a:gridCol w="722811">
                  <a:extLst>
                    <a:ext uri="{9D8B030D-6E8A-4147-A177-3AD203B41FA5}">
                      <a16:colId xmlns:a16="http://schemas.microsoft.com/office/drawing/2014/main" xmlns="" val="4062950116"/>
                    </a:ext>
                  </a:extLst>
                </a:gridCol>
                <a:gridCol w="722811">
                  <a:extLst>
                    <a:ext uri="{9D8B030D-6E8A-4147-A177-3AD203B41FA5}">
                      <a16:colId xmlns:a16="http://schemas.microsoft.com/office/drawing/2014/main" xmlns="" val="64933679"/>
                    </a:ext>
                  </a:extLst>
                </a:gridCol>
              </a:tblGrid>
              <a:tr h="813269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Subject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Number of feedbacks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Rate of answering students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&lt;2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2-4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&gt;4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89585502"/>
                  </a:ext>
                </a:extLst>
              </a:tr>
              <a:tr h="276679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Biophysics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3.74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5971966"/>
                  </a:ext>
                </a:extLst>
              </a:tr>
              <a:tr h="2766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Biostatistics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3.85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33822870"/>
                  </a:ext>
                </a:extLst>
              </a:tr>
              <a:tr h="2766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Basics of </a:t>
                      </a:r>
                      <a:r>
                        <a:rPr lang="en-US" sz="16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behavioural</a:t>
                      </a:r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sciences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3.44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384504707"/>
                  </a:ext>
                </a:extLst>
              </a:tr>
              <a:tr h="2766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Medical Chemistry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3.66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62645231"/>
                  </a:ext>
                </a:extLst>
              </a:tr>
              <a:tr h="276679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II.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Anatomy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3.64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7904388"/>
                  </a:ext>
                </a:extLst>
              </a:tr>
              <a:tr h="2766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Biochemistry I.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3.74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88312740"/>
                  </a:ext>
                </a:extLst>
              </a:tr>
              <a:tr h="2766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Medical Physiology I.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3.69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196025311"/>
                  </a:ext>
                </a:extLst>
              </a:tr>
              <a:tr h="276679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III.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 err="1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Propedeutics</a:t>
                      </a:r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 of Internal Medicine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3.53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60416629"/>
                  </a:ext>
                </a:extLst>
              </a:tr>
              <a:tr h="2766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Immunology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3.72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60376579"/>
                  </a:ext>
                </a:extLst>
              </a:tr>
              <a:tr h="2766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Basic Surgical Techniques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4.53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85639361"/>
                  </a:ext>
                </a:extLst>
              </a:tr>
              <a:tr h="2766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Medical Microbiology 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3.70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274804909"/>
                  </a:ext>
                </a:extLst>
              </a:tr>
              <a:tr h="2766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Pathology 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3.97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16196984"/>
                  </a:ext>
                </a:extLst>
              </a:tr>
              <a:tr h="2766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Clinical Biochemistry 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3.74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63934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24432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0" y="249473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/>
              <a:t> What is your overall rating about the educational work of the institute in sum</a:t>
            </a:r>
            <a:r>
              <a:rPr lang="hu-HU" sz="2000" b="1" dirty="0" smtClean="0"/>
              <a:t>?</a:t>
            </a:r>
            <a:endParaRPr lang="en-US" sz="2000" b="1" dirty="0"/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7912774"/>
              </p:ext>
            </p:extLst>
          </p:nvPr>
        </p:nvGraphicFramePr>
        <p:xfrm>
          <a:off x="374469" y="649583"/>
          <a:ext cx="10014856" cy="5750544"/>
        </p:xfrm>
        <a:graphic>
          <a:graphicData uri="http://schemas.openxmlformats.org/drawingml/2006/table">
            <a:tbl>
              <a:tblPr/>
              <a:tblGrid>
                <a:gridCol w="1524000">
                  <a:extLst>
                    <a:ext uri="{9D8B030D-6E8A-4147-A177-3AD203B41FA5}">
                      <a16:colId xmlns:a16="http://schemas.microsoft.com/office/drawing/2014/main" xmlns="" val="640583366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xmlns="" val="1421973945"/>
                    </a:ext>
                  </a:extLst>
                </a:gridCol>
                <a:gridCol w="1550125">
                  <a:extLst>
                    <a:ext uri="{9D8B030D-6E8A-4147-A177-3AD203B41FA5}">
                      <a16:colId xmlns:a16="http://schemas.microsoft.com/office/drawing/2014/main" xmlns="" val="4075678391"/>
                    </a:ext>
                  </a:extLst>
                </a:gridCol>
                <a:gridCol w="992777">
                  <a:extLst>
                    <a:ext uri="{9D8B030D-6E8A-4147-A177-3AD203B41FA5}">
                      <a16:colId xmlns:a16="http://schemas.microsoft.com/office/drawing/2014/main" xmlns="" val="1606622807"/>
                    </a:ext>
                  </a:extLst>
                </a:gridCol>
                <a:gridCol w="819121">
                  <a:extLst>
                    <a:ext uri="{9D8B030D-6E8A-4147-A177-3AD203B41FA5}">
                      <a16:colId xmlns:a16="http://schemas.microsoft.com/office/drawing/2014/main" xmlns="" val="200444123"/>
                    </a:ext>
                  </a:extLst>
                </a:gridCol>
                <a:gridCol w="592011">
                  <a:extLst>
                    <a:ext uri="{9D8B030D-6E8A-4147-A177-3AD203B41FA5}">
                      <a16:colId xmlns:a16="http://schemas.microsoft.com/office/drawing/2014/main" xmlns="" val="2138013586"/>
                    </a:ext>
                  </a:extLst>
                </a:gridCol>
                <a:gridCol w="592011">
                  <a:extLst>
                    <a:ext uri="{9D8B030D-6E8A-4147-A177-3AD203B41FA5}">
                      <a16:colId xmlns:a16="http://schemas.microsoft.com/office/drawing/2014/main" xmlns="" val="3747066975"/>
                    </a:ext>
                  </a:extLst>
                </a:gridCol>
                <a:gridCol w="592011">
                  <a:extLst>
                    <a:ext uri="{9D8B030D-6E8A-4147-A177-3AD203B41FA5}">
                      <a16:colId xmlns:a16="http://schemas.microsoft.com/office/drawing/2014/main" xmlns="" val="1815466825"/>
                    </a:ext>
                  </a:extLst>
                </a:gridCol>
              </a:tblGrid>
              <a:tr h="735326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Year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Subject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Number of feedbacks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Rate of answering students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Average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&lt;2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2-4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&gt;4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580114374"/>
                  </a:ext>
                </a:extLst>
              </a:tr>
              <a:tr h="492744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IV.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Internal Medicine III (Cardiology, Angiology)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4.50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72425781"/>
                  </a:ext>
                </a:extLst>
              </a:tr>
              <a:tr h="2501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Pharmacology 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4.30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26068735"/>
                  </a:ext>
                </a:extLst>
              </a:tr>
              <a:tr h="49274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 smtClean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Preventive </a:t>
                      </a:r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Medicine and Public Health 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6563988"/>
                  </a:ext>
                </a:extLst>
              </a:tr>
              <a:tr h="2501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Radiology and Nuclear Medicine 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3.67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93178613"/>
                  </a:ext>
                </a:extLst>
              </a:tr>
              <a:tr h="2501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Surgery 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4.25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187780883"/>
                  </a:ext>
                </a:extLst>
              </a:tr>
              <a:tr h="2501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Obstetrics and Gynecology I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4.03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217299170"/>
                  </a:ext>
                </a:extLst>
              </a:tr>
              <a:tr h="2501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Orthopedic Surgery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4.35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36797363"/>
                  </a:ext>
                </a:extLst>
              </a:tr>
              <a:tr h="2501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Pulmonology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4.18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71767461"/>
                  </a:ext>
                </a:extLst>
              </a:tr>
              <a:tr h="2501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Urology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4.41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65348814"/>
                  </a:ext>
                </a:extLst>
              </a:tr>
              <a:tr h="25016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Anesthesiology and Intensive Care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6%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3.82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25268776"/>
                  </a:ext>
                </a:extLst>
              </a:tr>
              <a:tr h="2501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Dermatology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4.33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937412528"/>
                  </a:ext>
                </a:extLst>
              </a:tr>
              <a:tr h="250162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VI.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Internal Medicine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3.88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10760337"/>
                  </a:ext>
                </a:extLst>
              </a:tr>
              <a:tr h="2501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Neurology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4.08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62861260"/>
                  </a:ext>
                </a:extLst>
              </a:tr>
              <a:tr h="2501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Obstetrics and Gynecology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2.99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02968484"/>
                  </a:ext>
                </a:extLst>
              </a:tr>
              <a:tr h="2501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Pediatrics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3.46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05301043"/>
                  </a:ext>
                </a:extLst>
              </a:tr>
              <a:tr h="2501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Psychiatry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2.78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457465741"/>
                  </a:ext>
                </a:extLst>
              </a:tr>
              <a:tr h="25016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Surgery 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3.74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705668362"/>
                  </a:ext>
                </a:extLst>
              </a:tr>
              <a:tr h="25016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Total Average</a:t>
                      </a:r>
                    </a:p>
                  </a:txBody>
                  <a:tcPr marL="7620" marR="7620" marT="7620" marB="0" anchor="b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7620" marR="7620" marT="7620" marB="0" anchor="b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3.86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>
                      <a:noFill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1" i="0" u="none" strike="noStrike" dirty="0">
                          <a:solidFill>
                            <a:schemeClr val="accent1">
                              <a:lumMod val="40000"/>
                              <a:lumOff val="60000"/>
                            </a:schemeClr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7620" marR="7620" marT="7620" marB="0" anchor="ctr">
                    <a:lnL>
                      <a:noFill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7029728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3966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624328"/>
            <a:ext cx="10058400" cy="1609344"/>
          </a:xfrm>
        </p:spPr>
        <p:txBody>
          <a:bodyPr>
            <a:normAutofit fontScale="90000"/>
          </a:bodyPr>
          <a:lstStyle/>
          <a:p>
            <a:pPr algn="ctr"/>
            <a:r>
              <a:rPr lang="hu-HU" b="1" dirty="0" smtClean="0"/>
              <a:t>Blokkgyakorlati kérdőívek kiértékelése </a:t>
            </a:r>
            <a:br>
              <a:rPr lang="hu-HU" b="1" dirty="0" smtClean="0"/>
            </a:br>
            <a:r>
              <a:rPr lang="hu-HU" b="1" dirty="0" smtClean="0"/>
              <a:t>Summary of block practice questionnaires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4081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-69669" y="179154"/>
            <a:ext cx="12192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/>
              <a:t> </a:t>
            </a:r>
            <a:r>
              <a:rPr lang="hu-HU" sz="2800" b="1" dirty="0" smtClean="0"/>
              <a:t>Kitöltési arányok</a:t>
            </a:r>
          </a:p>
          <a:p>
            <a:pPr algn="ctr"/>
            <a:r>
              <a:rPr lang="hu-HU" sz="2800" b="1" dirty="0" smtClean="0"/>
              <a:t>Fill in rates</a:t>
            </a:r>
            <a:endParaRPr lang="en-US" sz="2800" b="1" dirty="0"/>
          </a:p>
        </p:txBody>
      </p:sp>
      <p:grpSp>
        <p:nvGrpSpPr>
          <p:cNvPr id="3" name="Group 2"/>
          <p:cNvGrpSpPr/>
          <p:nvPr/>
        </p:nvGrpSpPr>
        <p:grpSpPr>
          <a:xfrm>
            <a:off x="624428" y="574954"/>
            <a:ext cx="10847031" cy="6285497"/>
            <a:chOff x="624428" y="574954"/>
            <a:chExt cx="10847031" cy="6285497"/>
          </a:xfrm>
        </p:grpSpPr>
        <p:graphicFrame>
          <p:nvGraphicFramePr>
            <p:cNvPr id="6" name="Chart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349095655"/>
                </p:ext>
              </p:extLst>
            </p:nvPr>
          </p:nvGraphicFramePr>
          <p:xfrm>
            <a:off x="624429" y="574954"/>
            <a:ext cx="5190565" cy="306633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9" name="Chart 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016496302"/>
                </p:ext>
              </p:extLst>
            </p:nvPr>
          </p:nvGraphicFramePr>
          <p:xfrm>
            <a:off x="6096000" y="656208"/>
            <a:ext cx="5375459" cy="320170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  <p:graphicFrame>
          <p:nvGraphicFramePr>
            <p:cNvPr id="11" name="Chart 10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633654371"/>
                </p:ext>
              </p:extLst>
            </p:nvPr>
          </p:nvGraphicFramePr>
          <p:xfrm>
            <a:off x="624428" y="3583028"/>
            <a:ext cx="5145741" cy="326763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graphicFrame>
          <p:nvGraphicFramePr>
            <p:cNvPr id="12" name="Chart 11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178940629"/>
                </p:ext>
              </p:extLst>
            </p:nvPr>
          </p:nvGraphicFramePr>
          <p:xfrm>
            <a:off x="5944985" y="3641290"/>
            <a:ext cx="5526474" cy="3219161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5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468076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755741" y="2100384"/>
            <a:ext cx="10826658" cy="3563470"/>
            <a:chOff x="755741" y="2100384"/>
            <a:chExt cx="10826658" cy="3563470"/>
          </a:xfrm>
        </p:grpSpPr>
        <p:graphicFrame>
          <p:nvGraphicFramePr>
            <p:cNvPr id="5" name="Chart 4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687017153"/>
                </p:ext>
              </p:extLst>
            </p:nvPr>
          </p:nvGraphicFramePr>
          <p:xfrm>
            <a:off x="6650898" y="2100384"/>
            <a:ext cx="4931501" cy="3517437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9" name="Chart 8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401851480"/>
                </p:ext>
              </p:extLst>
            </p:nvPr>
          </p:nvGraphicFramePr>
          <p:xfrm>
            <a:off x="755741" y="2100384"/>
            <a:ext cx="5791200" cy="3563470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en-US" sz="2800" b="1" dirty="0" err="1" smtClean="0">
                <a:latin typeface="+mn-lt"/>
              </a:rPr>
              <a:t>Hol</a:t>
            </a:r>
            <a:r>
              <a:rPr lang="en-US" sz="2800" b="1" dirty="0" smtClean="0">
                <a:latin typeface="+mn-lt"/>
              </a:rPr>
              <a:t> </a:t>
            </a:r>
            <a:r>
              <a:rPr lang="en-US" sz="2800" b="1" dirty="0" err="1" smtClean="0">
                <a:latin typeface="+mn-lt"/>
              </a:rPr>
              <a:t>töltötte</a:t>
            </a:r>
            <a:r>
              <a:rPr lang="en-US" sz="2800" b="1" dirty="0" smtClean="0">
                <a:latin typeface="+mn-lt"/>
              </a:rPr>
              <a:t> a </a:t>
            </a:r>
            <a:r>
              <a:rPr lang="en-US" sz="2800" b="1" dirty="0" err="1" smtClean="0">
                <a:latin typeface="+mn-lt"/>
              </a:rPr>
              <a:t>gyakorlatát</a:t>
            </a:r>
            <a:r>
              <a:rPr lang="en-US" sz="2800" b="1" dirty="0" smtClean="0">
                <a:latin typeface="+mn-lt"/>
              </a:rPr>
              <a:t>?</a:t>
            </a:r>
            <a:r>
              <a:rPr lang="hu-HU" sz="2800" b="1" dirty="0" smtClean="0">
                <a:latin typeface="+mn-lt"/>
              </a:rPr>
              <a:t/>
            </a:r>
            <a:br>
              <a:rPr lang="hu-HU" sz="2800" b="1" dirty="0" smtClean="0">
                <a:latin typeface="+mn-lt"/>
              </a:rPr>
            </a:br>
            <a:r>
              <a:rPr lang="en-US" sz="2800" b="1" dirty="0" smtClean="0">
                <a:latin typeface="+mn-lt"/>
              </a:rPr>
              <a:t>Where did you spend your practice?</a:t>
            </a:r>
            <a:endParaRPr lang="en-US" sz="28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217378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59364" y="2120288"/>
            <a:ext cx="10849408" cy="3796936"/>
            <a:chOff x="606989" y="2425088"/>
            <a:chExt cx="10849408" cy="3796936"/>
          </a:xfrm>
        </p:grpSpPr>
        <p:graphicFrame>
          <p:nvGraphicFramePr>
            <p:cNvPr id="8" name="Chart 7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5884697"/>
                </p:ext>
              </p:extLst>
            </p:nvPr>
          </p:nvGraphicFramePr>
          <p:xfrm>
            <a:off x="6453323" y="2425088"/>
            <a:ext cx="5003074" cy="379693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graphicFrame>
          <p:nvGraphicFramePr>
            <p:cNvPr id="10" name="Chart 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086101100"/>
                </p:ext>
              </p:extLst>
            </p:nvPr>
          </p:nvGraphicFramePr>
          <p:xfrm>
            <a:off x="606989" y="2443209"/>
            <a:ext cx="5611907" cy="3760695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3"/>
            </a:graphicData>
          </a:graphic>
        </p:graphicFrame>
      </p:grp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365125"/>
            <a:ext cx="12192000" cy="1325563"/>
          </a:xfrm>
        </p:spPr>
        <p:txBody>
          <a:bodyPr>
            <a:noAutofit/>
          </a:bodyPr>
          <a:lstStyle/>
          <a:p>
            <a:pPr algn="ctr">
              <a:defRPr sz="1400" b="0" i="0" u="none" strike="noStrike" kern="1200" spc="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2800" b="1" dirty="0" smtClean="0">
                <a:solidFill>
                  <a:schemeClr val="tx1"/>
                </a:solidFill>
              </a:rPr>
              <a:t>A DE ÁOK </a:t>
            </a:r>
            <a:r>
              <a:rPr lang="en-US" sz="2800" b="1" dirty="0" err="1" smtClean="0">
                <a:solidFill>
                  <a:schemeClr val="tx1"/>
                </a:solidFill>
              </a:rPr>
              <a:t>melyik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intézetében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teljesítette</a:t>
            </a:r>
            <a:r>
              <a:rPr lang="en-US" sz="2800" b="1" dirty="0" smtClean="0">
                <a:solidFill>
                  <a:schemeClr val="tx1"/>
                </a:solidFill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</a:rPr>
              <a:t>blokkgyakorlatát</a:t>
            </a:r>
            <a:r>
              <a:rPr lang="en-US" sz="2800" b="1" dirty="0" smtClean="0">
                <a:solidFill>
                  <a:schemeClr val="tx1"/>
                </a:solidFill>
              </a:rPr>
              <a:t>?</a:t>
            </a:r>
            <a:br>
              <a:rPr lang="en-US" sz="2800" b="1" dirty="0" smtClean="0">
                <a:solidFill>
                  <a:schemeClr val="tx1"/>
                </a:solidFill>
              </a:rPr>
            </a:br>
            <a:r>
              <a:rPr lang="hu-HU" sz="2800" b="1" dirty="0" smtClean="0">
                <a:solidFill>
                  <a:schemeClr val="tx1"/>
                </a:solidFill>
              </a:rPr>
              <a:t>In which </a:t>
            </a:r>
            <a:r>
              <a:rPr lang="hu-HU" sz="2800" b="1" dirty="0">
                <a:solidFill>
                  <a:schemeClr val="tx1"/>
                </a:solidFill>
              </a:rPr>
              <a:t>Department/Institute</a:t>
            </a:r>
            <a:r>
              <a:rPr lang="en-US" sz="2800" b="1" dirty="0">
                <a:solidFill>
                  <a:schemeClr val="tx1"/>
                </a:solidFill>
              </a:rPr>
              <a:t> did you spend your practice</a:t>
            </a:r>
            <a:r>
              <a:rPr lang="hu-HU" sz="2800" b="1" dirty="0">
                <a:solidFill>
                  <a:schemeClr val="tx1"/>
                </a:solidFill>
              </a:rPr>
              <a:t> at UD?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35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1365</TotalTime>
  <Words>1416</Words>
  <Application>Microsoft Office PowerPoint</Application>
  <PresentationFormat>Egyéni</PresentationFormat>
  <Paragraphs>713</Paragraphs>
  <Slides>27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27</vt:i4>
      </vt:variant>
    </vt:vector>
  </HeadingPairs>
  <TitlesOfParts>
    <vt:vector size="28" baseType="lpstr">
      <vt:lpstr>Ion</vt:lpstr>
      <vt:lpstr>A 2015/2016-os tanévre vonatkozó hallgatói visszajelzések rövid értékelése osztatlan képzés esetében  Summary of student feed-back questionnaires in academic year 2015-2016  (General Medicine)</vt:lpstr>
      <vt:lpstr>PowerPoint bemutató</vt:lpstr>
      <vt:lpstr>PowerPoint bemutató</vt:lpstr>
      <vt:lpstr>PowerPoint bemutató</vt:lpstr>
      <vt:lpstr>PowerPoint bemutató</vt:lpstr>
      <vt:lpstr>Blokkgyakorlati kérdőívek kiértékelése  Summary of block practice questionnaires </vt:lpstr>
      <vt:lpstr>PowerPoint bemutató</vt:lpstr>
      <vt:lpstr>Hol töltötte a gyakorlatát? Where did you spend your practice?</vt:lpstr>
      <vt:lpstr>A DE ÁOK melyik intézetében teljesítette blokkgyakorlatát? In which Department/Institute did you spend your practice at UD?</vt:lpstr>
      <vt:lpstr>Blokkgyakorlati kérdőívek kiértékelése  Summary of block practice questionnaires </vt:lpstr>
      <vt:lpstr>Milyennek ítéli a tutor szakmai felkészültségét? How do you rate the tutor’s competence?</vt:lpstr>
      <vt:lpstr>Mennyire foglalkozott a tutor a hozzá beosztott hallgatóval? How much was the tutor concerned with the student under his supervision?</vt:lpstr>
      <vt:lpstr>Mennyire követelte meg a tutor az osztályos munkába való bekapcsolódást? How strict was the tutor on the student’s involvement in the work of the ward?</vt:lpstr>
      <vt:lpstr>Hány hallgató volt beosztva egy időben az Ön tutorához? How many students did the tutor have?</vt:lpstr>
      <vt:lpstr>Történt-e bemutatás, eligazítás a gyakorlat kezdetén?</vt:lpstr>
      <vt:lpstr>How do you evaluate your tutor’s command of English?</vt:lpstr>
      <vt:lpstr>Mennyire volt elégedett a gyakorlat szervezettségével? How were you satisfied with the organization of block practice?</vt:lpstr>
      <vt:lpstr>A rendelkezésre álló időt mennyire töltötte ki a valós tevékenység? How much of the available time was actually spent on treatment-related activities?</vt:lpstr>
      <vt:lpstr>Volt-e lehetősége a gyakorlat során a gyakorlati készségeinek fejlesztésére (vérvétel, sebellátás, injekció beadása, stb.)? Could you improve your manual skills during block practice (blood sampling, wound care, administering injections, etc)?</vt:lpstr>
      <vt:lpstr>Milyen mértékben segítették/tették lehetővé a gyakorlaton elérhető diagnosztikai eszközök (pl.: UH, EKG, stb.) használatának elsajátítását? How much opportunity were you given to use diagnostic tools (e.g. sonography and ECG equipment, etc.) at the site of block practice?</vt:lpstr>
      <vt:lpstr>Mennyiben segítette a gyakorlat a betegségek tűneteinek, terápiájának és diagnosztikájának elsajátítását? How much did block practice contribute to familiarising yourself with the symptoms, treatment and diagnosis of diseases?</vt:lpstr>
      <vt:lpstr>Viziteken aktívan vett részt? Did you actively participate in rounds?</vt:lpstr>
      <vt:lpstr>Mennyire javult a problémameoldó-képessége? In what extent did the practice help you in developing problem solving skills?</vt:lpstr>
      <vt:lpstr>Az előirt gyakorlati elemeknek hány százalékát végezte el valóban? (és nem csak aláirás történt)  How much percentage of the practical elements did you fulfill actually?</vt:lpstr>
      <vt:lpstr>Véleményét összegezve, mennyire felelt meg a blokkgyakorlat az Ön elvárásainak? Summary, how much did block practice meet your expectations?</vt:lpstr>
      <vt:lpstr>PowerPoint bemutató</vt:lpstr>
      <vt:lpstr>Blokkgyakorlati kérdőívek  Véleményüket összegezve, mennyire felelt meg a blokkgyakorlat a hallgatók elvárásainak? Summary, how much did block practice meet your expectations?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pali</dc:creator>
  <cp:lastModifiedBy>Administrator</cp:lastModifiedBy>
  <cp:revision>77</cp:revision>
  <dcterms:created xsi:type="dcterms:W3CDTF">2016-11-05T11:13:33Z</dcterms:created>
  <dcterms:modified xsi:type="dcterms:W3CDTF">2016-11-16T08:33:07Z</dcterms:modified>
</cp:coreProperties>
</file>